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6" r:id="rId4"/>
  </p:sldMasterIdLst>
  <p:notesMasterIdLst>
    <p:notesMasterId r:id="rId18"/>
  </p:notesMasterIdLst>
  <p:sldIdLst>
    <p:sldId id="266" r:id="rId5"/>
    <p:sldId id="260" r:id="rId6"/>
    <p:sldId id="280" r:id="rId7"/>
    <p:sldId id="279" r:id="rId8"/>
    <p:sldId id="277" r:id="rId9"/>
    <p:sldId id="278" r:id="rId10"/>
    <p:sldId id="281" r:id="rId11"/>
    <p:sldId id="282" r:id="rId12"/>
    <p:sldId id="283" r:id="rId13"/>
    <p:sldId id="286" r:id="rId14"/>
    <p:sldId id="285" r:id="rId15"/>
    <p:sldId id="284" r:id="rId16"/>
    <p:sldId id="26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148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0F30DC-A292-42D7-A6CA-B89196582E5B}" v="194" dt="2023-10-18T07:26:03.9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200" d="100"/>
        <a:sy n="2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12/6/2023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6c154c8b50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g6c154c8b50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4D4A4-D105-00DE-D47E-E70C550B5D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5694928-BAAB-2EA8-B7AB-5514B0D267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22C3B1E-5096-3F71-64F8-143295D347C4}"/>
              </a:ext>
            </a:extLst>
          </p:cNvPr>
          <p:cNvSpPr>
            <a:spLocks noGrp="1"/>
          </p:cNvSpPr>
          <p:nvPr>
            <p:ph type="dt" sz="half" idx="10"/>
          </p:nvPr>
        </p:nvSpPr>
        <p:spPr/>
        <p:txBody>
          <a:bodyPr/>
          <a:lstStyle/>
          <a:p>
            <a:fld id="{11A6662E-FAF4-44BC-88B5-85A7CBFB6D30}" type="datetime1">
              <a:rPr lang="en-US" smtClean="0"/>
              <a:pPr/>
              <a:t>12/6/2023</a:t>
            </a:fld>
            <a:endParaRPr lang="en-US"/>
          </a:p>
        </p:txBody>
      </p:sp>
      <p:sp>
        <p:nvSpPr>
          <p:cNvPr id="5" name="Footer Placeholder 4">
            <a:extLst>
              <a:ext uri="{FF2B5EF4-FFF2-40B4-BE49-F238E27FC236}">
                <a16:creationId xmlns:a16="http://schemas.microsoft.com/office/drawing/2014/main" id="{472CB2A0-D7B4-AA18-04C6-475B2A3745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7C0BEC-F9F0-0D10-0A5D-8A2D6683DF3D}"/>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4154667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A9E00-57A4-DE98-2AFD-9FA33AF3F32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B1761D-3601-3F4C-EA71-25BD073ACD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7FAFD4-1E0D-1B46-5B7F-99A7E22620AB}"/>
              </a:ext>
            </a:extLst>
          </p:cNvPr>
          <p:cNvSpPr>
            <a:spLocks noGrp="1"/>
          </p:cNvSpPr>
          <p:nvPr>
            <p:ph type="dt" sz="half" idx="10"/>
          </p:nvPr>
        </p:nvSpPr>
        <p:spPr/>
        <p:txBody>
          <a:bodyPr/>
          <a:lstStyle/>
          <a:p>
            <a:fld id="{4C559632-1575-4E14-B53B-3DC3D5ED3947}" type="datetime1">
              <a:rPr lang="en-US" smtClean="0"/>
              <a:t>12/6/2023</a:t>
            </a:fld>
            <a:endParaRPr lang="en-US"/>
          </a:p>
        </p:txBody>
      </p:sp>
      <p:sp>
        <p:nvSpPr>
          <p:cNvPr id="5" name="Footer Placeholder 4">
            <a:extLst>
              <a:ext uri="{FF2B5EF4-FFF2-40B4-BE49-F238E27FC236}">
                <a16:creationId xmlns:a16="http://schemas.microsoft.com/office/drawing/2014/main" id="{963C6B1C-EB4B-8A6F-5391-CB038B5173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E27C12-3364-2BE3-7827-FD121A27D70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0811836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CC4C94-97B0-B9CE-0637-464C15968E5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34C111-C713-D1DD-B4E7-25FA35D673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CE22AD-EFE7-CFD1-4A1D-AE05332D6563}"/>
              </a:ext>
            </a:extLst>
          </p:cNvPr>
          <p:cNvSpPr>
            <a:spLocks noGrp="1"/>
          </p:cNvSpPr>
          <p:nvPr>
            <p:ph type="dt" sz="half" idx="10"/>
          </p:nvPr>
        </p:nvSpPr>
        <p:spPr/>
        <p:txBody>
          <a:bodyPr/>
          <a:lstStyle/>
          <a:p>
            <a:fld id="{CC4A6868-2568-4CC9-B302-F37117B01A6E}" type="datetime1">
              <a:rPr lang="en-US" smtClean="0"/>
              <a:t>12/6/2023</a:t>
            </a:fld>
            <a:endParaRPr lang="en-US"/>
          </a:p>
        </p:txBody>
      </p:sp>
      <p:sp>
        <p:nvSpPr>
          <p:cNvPr id="5" name="Footer Placeholder 4">
            <a:extLst>
              <a:ext uri="{FF2B5EF4-FFF2-40B4-BE49-F238E27FC236}">
                <a16:creationId xmlns:a16="http://schemas.microsoft.com/office/drawing/2014/main" id="{93893860-2A44-200B-3A17-DDB252AEC2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996C4E-4FF8-C4E8-D9D4-7F5AE394180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1800221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Subtitle">
  <p:cSld name="Title-Subtitle">
    <p:spTree>
      <p:nvGrpSpPr>
        <p:cNvPr id="1" name="Shape 53"/>
        <p:cNvGrpSpPr/>
        <p:nvPr/>
      </p:nvGrpSpPr>
      <p:grpSpPr>
        <a:xfrm>
          <a:off x="0" y="0"/>
          <a:ext cx="0" cy="0"/>
          <a:chOff x="0" y="0"/>
          <a:chExt cx="0" cy="0"/>
        </a:xfrm>
      </p:grpSpPr>
      <p:sp>
        <p:nvSpPr>
          <p:cNvPr id="54" name="Google Shape;54;p14"/>
          <p:cNvSpPr txBox="1">
            <a:spLocks noGrp="1"/>
          </p:cNvSpPr>
          <p:nvPr>
            <p:ph type="body" idx="1"/>
          </p:nvPr>
        </p:nvSpPr>
        <p:spPr>
          <a:xfrm>
            <a:off x="508000" y="1178427"/>
            <a:ext cx="11158000" cy="231200"/>
          </a:xfrm>
          <a:prstGeom prst="rect">
            <a:avLst/>
          </a:prstGeom>
          <a:noFill/>
          <a:ln>
            <a:noFill/>
          </a:ln>
        </p:spPr>
        <p:txBody>
          <a:bodyPr spcFirstLastPara="1" wrap="square" lIns="0" tIns="0" rIns="0" bIns="0" anchor="ctr" anchorCtr="0">
            <a:noAutofit/>
          </a:bodyPr>
          <a:lstStyle>
            <a:lvl1pPr marL="609585" marR="0" lvl="0" indent="-304792" algn="ctr" rtl="0">
              <a:spcBef>
                <a:spcPts val="320"/>
              </a:spcBef>
              <a:spcAft>
                <a:spcPts val="0"/>
              </a:spcAft>
              <a:buClr>
                <a:srgbClr val="7F7F7F"/>
              </a:buClr>
              <a:buSzPts val="1200"/>
              <a:buFont typeface="Arial"/>
              <a:buNone/>
              <a:defRPr sz="1600" b="0" i="0" u="none" strike="noStrike" cap="none">
                <a:solidFill>
                  <a:srgbClr val="7F7F7F"/>
                </a:solidFill>
                <a:latin typeface="Roboto"/>
                <a:ea typeface="Roboto"/>
                <a:cs typeface="Roboto"/>
                <a:sym typeface="Roboto"/>
              </a:defRPr>
            </a:lvl1pPr>
            <a:lvl2pPr marL="1219170" marR="0" lvl="1" indent="-304792" algn="l" rtl="0">
              <a:spcBef>
                <a:spcPts val="2133"/>
              </a:spcBef>
              <a:spcAft>
                <a:spcPts val="0"/>
              </a:spcAft>
              <a:buClr>
                <a:schemeClr val="dk1"/>
              </a:buClr>
              <a:buSzPts val="1200"/>
              <a:buFont typeface="Arial"/>
              <a:buNone/>
              <a:defRPr sz="1600" b="0" i="0" u="none" strike="noStrike" cap="none">
                <a:solidFill>
                  <a:schemeClr val="dk1"/>
                </a:solidFill>
                <a:latin typeface="Roboto"/>
                <a:ea typeface="Roboto"/>
                <a:cs typeface="Roboto"/>
                <a:sym typeface="Roboto"/>
              </a:defRPr>
            </a:lvl2pPr>
            <a:lvl3pPr marL="1828754" marR="0" lvl="2" indent="-304792" algn="l" rtl="0">
              <a:spcBef>
                <a:spcPts val="2133"/>
              </a:spcBef>
              <a:spcAft>
                <a:spcPts val="0"/>
              </a:spcAft>
              <a:buClr>
                <a:schemeClr val="dk1"/>
              </a:buClr>
              <a:buSzPts val="1000"/>
              <a:buFont typeface="Arial"/>
              <a:buNone/>
              <a:defRPr sz="1333" b="0" i="0" u="none" strike="noStrike" cap="none">
                <a:solidFill>
                  <a:schemeClr val="dk1"/>
                </a:solidFill>
                <a:latin typeface="Roboto"/>
                <a:ea typeface="Roboto"/>
                <a:cs typeface="Roboto"/>
                <a:sym typeface="Roboto"/>
              </a:defRPr>
            </a:lvl3pPr>
            <a:lvl4pPr marL="2438339" marR="0" lvl="3" indent="-304792" algn="l" rtl="0">
              <a:spcBef>
                <a:spcPts val="2133"/>
              </a:spcBef>
              <a:spcAft>
                <a:spcPts val="0"/>
              </a:spcAft>
              <a:buClr>
                <a:schemeClr val="dk1"/>
              </a:buClr>
              <a:buSzPts val="900"/>
              <a:buFont typeface="Arial"/>
              <a:buNone/>
              <a:defRPr sz="1200" b="0" i="0" u="none" strike="noStrike" cap="none">
                <a:solidFill>
                  <a:schemeClr val="dk1"/>
                </a:solidFill>
                <a:latin typeface="Roboto"/>
                <a:ea typeface="Roboto"/>
                <a:cs typeface="Roboto"/>
                <a:sym typeface="Roboto"/>
              </a:defRPr>
            </a:lvl4pPr>
            <a:lvl5pPr marL="3047924" marR="0" lvl="4" indent="-304792" algn="l" rtl="0">
              <a:spcBef>
                <a:spcPts val="2133"/>
              </a:spcBef>
              <a:spcAft>
                <a:spcPts val="0"/>
              </a:spcAft>
              <a:buClr>
                <a:schemeClr val="dk1"/>
              </a:buClr>
              <a:buSzPts val="900"/>
              <a:buFont typeface="Arial"/>
              <a:buNone/>
              <a:defRPr sz="1200" b="0" i="0" u="none" strike="noStrike" cap="none">
                <a:solidFill>
                  <a:schemeClr val="dk1"/>
                </a:solidFill>
                <a:latin typeface="Roboto"/>
                <a:ea typeface="Roboto"/>
                <a:cs typeface="Roboto"/>
                <a:sym typeface="Roboto"/>
              </a:defRPr>
            </a:lvl5pPr>
            <a:lvl6pPr marL="3657509" marR="0" lvl="5" indent="-304792" algn="l" rtl="0">
              <a:spcBef>
                <a:spcPts val="2133"/>
              </a:spcBef>
              <a:spcAft>
                <a:spcPts val="0"/>
              </a:spcAft>
              <a:buClr>
                <a:schemeClr val="dk1"/>
              </a:buClr>
              <a:buSzPts val="900"/>
              <a:buFont typeface="Arial"/>
              <a:buNone/>
              <a:defRPr sz="1200" b="0" i="0" u="none" strike="noStrike" cap="none">
                <a:solidFill>
                  <a:schemeClr val="dk1"/>
                </a:solidFill>
                <a:latin typeface="Roboto"/>
                <a:ea typeface="Roboto"/>
                <a:cs typeface="Roboto"/>
                <a:sym typeface="Roboto"/>
              </a:defRPr>
            </a:lvl6pPr>
            <a:lvl7pPr marL="4267093" marR="0" lvl="6" indent="-304792" algn="l" rtl="0">
              <a:spcBef>
                <a:spcPts val="2133"/>
              </a:spcBef>
              <a:spcAft>
                <a:spcPts val="0"/>
              </a:spcAft>
              <a:buClr>
                <a:schemeClr val="dk1"/>
              </a:buClr>
              <a:buSzPts val="900"/>
              <a:buFont typeface="Arial"/>
              <a:buNone/>
              <a:defRPr sz="1200" b="0" i="0" u="none" strike="noStrike" cap="none">
                <a:solidFill>
                  <a:schemeClr val="dk1"/>
                </a:solidFill>
                <a:latin typeface="Roboto"/>
                <a:ea typeface="Roboto"/>
                <a:cs typeface="Roboto"/>
                <a:sym typeface="Roboto"/>
              </a:defRPr>
            </a:lvl7pPr>
            <a:lvl8pPr marL="4876678" marR="0" lvl="7" indent="-304792" algn="l" rtl="0">
              <a:spcBef>
                <a:spcPts val="2133"/>
              </a:spcBef>
              <a:spcAft>
                <a:spcPts val="0"/>
              </a:spcAft>
              <a:buClr>
                <a:schemeClr val="dk1"/>
              </a:buClr>
              <a:buSzPts val="900"/>
              <a:buFont typeface="Arial"/>
              <a:buNone/>
              <a:defRPr sz="1200" b="0" i="0" u="none" strike="noStrike" cap="none">
                <a:solidFill>
                  <a:schemeClr val="dk1"/>
                </a:solidFill>
                <a:latin typeface="Roboto"/>
                <a:ea typeface="Roboto"/>
                <a:cs typeface="Roboto"/>
                <a:sym typeface="Roboto"/>
              </a:defRPr>
            </a:lvl8pPr>
            <a:lvl9pPr marL="5486263" marR="0" lvl="8" indent="-304792" algn="l" rtl="0">
              <a:spcBef>
                <a:spcPts val="2133"/>
              </a:spcBef>
              <a:spcAft>
                <a:spcPts val="2133"/>
              </a:spcAft>
              <a:buClr>
                <a:schemeClr val="dk1"/>
              </a:buClr>
              <a:buSzPts val="900"/>
              <a:buFont typeface="Arial"/>
              <a:buNone/>
              <a:defRPr sz="1200" b="0" i="0" u="none" strike="noStrike" cap="none">
                <a:solidFill>
                  <a:schemeClr val="dk1"/>
                </a:solidFill>
                <a:latin typeface="Roboto"/>
                <a:ea typeface="Roboto"/>
                <a:cs typeface="Roboto"/>
                <a:sym typeface="Roboto"/>
              </a:defRPr>
            </a:lvl9pPr>
          </a:lstStyle>
          <a:p>
            <a:endParaRPr/>
          </a:p>
        </p:txBody>
      </p:sp>
      <p:sp>
        <p:nvSpPr>
          <p:cNvPr id="55" name="Google Shape;55;p14"/>
          <p:cNvSpPr txBox="1">
            <a:spLocks noGrp="1"/>
          </p:cNvSpPr>
          <p:nvPr>
            <p:ph type="title"/>
          </p:nvPr>
        </p:nvSpPr>
        <p:spPr>
          <a:xfrm>
            <a:off x="508000" y="455084"/>
            <a:ext cx="11158000" cy="660400"/>
          </a:xfrm>
          <a:prstGeom prst="rect">
            <a:avLst/>
          </a:prstGeom>
          <a:noFill/>
          <a:ln>
            <a:noFill/>
          </a:ln>
        </p:spPr>
        <p:txBody>
          <a:bodyPr spcFirstLastPara="1" wrap="square" lIns="0" tIns="0" rIns="0" bIns="0" anchor="ctr" anchorCtr="0">
            <a:noAutofit/>
          </a:bodyPr>
          <a:lstStyle>
            <a:lvl1pPr marR="0" lvl="0" algn="ctr" rtl="0">
              <a:spcBef>
                <a:spcPts val="0"/>
              </a:spcBef>
              <a:spcAft>
                <a:spcPts val="0"/>
              </a:spcAft>
              <a:buClr>
                <a:srgbClr val="7F7F7F"/>
              </a:buClr>
              <a:buSzPts val="3200"/>
              <a:buFont typeface="Roboto"/>
              <a:buNone/>
              <a:defRPr sz="4267" b="0" i="0" u="none" strike="noStrike" cap="none">
                <a:solidFill>
                  <a:srgbClr val="7F7F7F"/>
                </a:solidFill>
                <a:latin typeface="Roboto"/>
                <a:ea typeface="Roboto"/>
                <a:cs typeface="Roboto"/>
                <a:sym typeface="Roboto"/>
              </a:defRPr>
            </a:lvl1pPr>
            <a:lvl2pPr lvl="1" rtl="0">
              <a:spcBef>
                <a:spcPts val="0"/>
              </a:spcBef>
              <a:spcAft>
                <a:spcPts val="0"/>
              </a:spcAft>
              <a:buSzPts val="3000"/>
              <a:buNone/>
              <a:defRPr sz="2400"/>
            </a:lvl2pPr>
            <a:lvl3pPr lvl="2" rtl="0">
              <a:spcBef>
                <a:spcPts val="0"/>
              </a:spcBef>
              <a:spcAft>
                <a:spcPts val="0"/>
              </a:spcAft>
              <a:buSzPts val="3000"/>
              <a:buNone/>
              <a:defRPr sz="2400"/>
            </a:lvl3pPr>
            <a:lvl4pPr lvl="3" rtl="0">
              <a:spcBef>
                <a:spcPts val="0"/>
              </a:spcBef>
              <a:spcAft>
                <a:spcPts val="0"/>
              </a:spcAft>
              <a:buSzPts val="3000"/>
              <a:buNone/>
              <a:defRPr sz="2400"/>
            </a:lvl4pPr>
            <a:lvl5pPr lvl="4" rtl="0">
              <a:spcBef>
                <a:spcPts val="0"/>
              </a:spcBef>
              <a:spcAft>
                <a:spcPts val="0"/>
              </a:spcAft>
              <a:buSzPts val="3000"/>
              <a:buNone/>
              <a:defRPr sz="2400"/>
            </a:lvl5pPr>
            <a:lvl6pPr lvl="5" rtl="0">
              <a:spcBef>
                <a:spcPts val="0"/>
              </a:spcBef>
              <a:spcAft>
                <a:spcPts val="0"/>
              </a:spcAft>
              <a:buSzPts val="3000"/>
              <a:buNone/>
              <a:defRPr sz="2400"/>
            </a:lvl6pPr>
            <a:lvl7pPr lvl="6" rtl="0">
              <a:spcBef>
                <a:spcPts val="0"/>
              </a:spcBef>
              <a:spcAft>
                <a:spcPts val="0"/>
              </a:spcAft>
              <a:buSzPts val="3000"/>
              <a:buNone/>
              <a:defRPr sz="2400"/>
            </a:lvl7pPr>
            <a:lvl8pPr lvl="7" rtl="0">
              <a:spcBef>
                <a:spcPts val="0"/>
              </a:spcBef>
              <a:spcAft>
                <a:spcPts val="0"/>
              </a:spcAft>
              <a:buSzPts val="3000"/>
              <a:buNone/>
              <a:defRPr sz="2400"/>
            </a:lvl8pPr>
            <a:lvl9pPr lvl="8" rtl="0">
              <a:spcBef>
                <a:spcPts val="0"/>
              </a:spcBef>
              <a:spcAft>
                <a:spcPts val="0"/>
              </a:spcAft>
              <a:buSzPts val="3000"/>
              <a:buNone/>
              <a:defRPr sz="2400"/>
            </a:lvl9pPr>
          </a:lstStyle>
          <a:p>
            <a:endParaRPr/>
          </a:p>
        </p:txBody>
      </p:sp>
    </p:spTree>
    <p:extLst>
      <p:ext uri="{BB962C8B-B14F-4D97-AF65-F5344CB8AC3E}">
        <p14:creationId xmlns:p14="http://schemas.microsoft.com/office/powerpoint/2010/main" val="4282769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998FF-8748-EEFA-8F5D-91068DEDF9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DA3D29-2B2A-3F86-CF12-A7E519DD66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379503-81B3-5C56-DDCB-9424EBA279FB}"/>
              </a:ext>
            </a:extLst>
          </p:cNvPr>
          <p:cNvSpPr>
            <a:spLocks noGrp="1"/>
          </p:cNvSpPr>
          <p:nvPr>
            <p:ph type="dt" sz="half" idx="10"/>
          </p:nvPr>
        </p:nvSpPr>
        <p:spPr/>
        <p:txBody>
          <a:bodyPr/>
          <a:lstStyle/>
          <a:p>
            <a:fld id="{0055F08A-1E71-4B2B-BB49-E743F2903911}" type="datetime1">
              <a:rPr lang="en-US" smtClean="0"/>
              <a:t>12/6/2023</a:t>
            </a:fld>
            <a:endParaRPr lang="en-US" dirty="0"/>
          </a:p>
        </p:txBody>
      </p:sp>
      <p:sp>
        <p:nvSpPr>
          <p:cNvPr id="5" name="Footer Placeholder 4">
            <a:extLst>
              <a:ext uri="{FF2B5EF4-FFF2-40B4-BE49-F238E27FC236}">
                <a16:creationId xmlns:a16="http://schemas.microsoft.com/office/drawing/2014/main" id="{77EAB53E-03C3-7B8F-D274-19A44308A9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825CED-E202-059D-0575-DAC364D815A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197051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9D75A-0D97-D886-BCEB-71344CE859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3D86ED-263B-5714-A49C-DD284F1E7C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10E43-B1FD-4924-192B-828C2A7E378F}"/>
              </a:ext>
            </a:extLst>
          </p:cNvPr>
          <p:cNvSpPr>
            <a:spLocks noGrp="1"/>
          </p:cNvSpPr>
          <p:nvPr>
            <p:ph type="dt" sz="half" idx="10"/>
          </p:nvPr>
        </p:nvSpPr>
        <p:spPr/>
        <p:txBody>
          <a:bodyPr/>
          <a:lstStyle/>
          <a:p>
            <a:fld id="{15417D9E-721A-44BB-8863-9873FE64DA75}" type="datetime1">
              <a:rPr lang="en-US" smtClean="0"/>
              <a:t>12/6/2023</a:t>
            </a:fld>
            <a:endParaRPr lang="en-US"/>
          </a:p>
        </p:txBody>
      </p:sp>
      <p:sp>
        <p:nvSpPr>
          <p:cNvPr id="5" name="Footer Placeholder 4">
            <a:extLst>
              <a:ext uri="{FF2B5EF4-FFF2-40B4-BE49-F238E27FC236}">
                <a16:creationId xmlns:a16="http://schemas.microsoft.com/office/drawing/2014/main" id="{B2FFBFAF-2A76-4396-5D7D-6D5C3E4BD0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BA32E1-85D2-7732-E82B-1683A689664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80562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7BBFB-4341-B24D-D9DE-A4B2A15DBE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A61D22-7A5D-B9B3-165C-E570555218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E600026-FBEF-1377-2E4D-DD3BBCA7E1B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CDE846-323B-4DE6-6C3A-012BF5ABE914}"/>
              </a:ext>
            </a:extLst>
          </p:cNvPr>
          <p:cNvSpPr>
            <a:spLocks noGrp="1"/>
          </p:cNvSpPr>
          <p:nvPr>
            <p:ph type="dt" sz="half" idx="10"/>
          </p:nvPr>
        </p:nvSpPr>
        <p:spPr/>
        <p:txBody>
          <a:bodyPr/>
          <a:lstStyle/>
          <a:p>
            <a:fld id="{5F31DA2F-80B8-49CF-99FB-5ABCA53A607A}" type="datetime1">
              <a:rPr lang="en-US" smtClean="0"/>
              <a:t>12/6/2023</a:t>
            </a:fld>
            <a:endParaRPr lang="en-US"/>
          </a:p>
        </p:txBody>
      </p:sp>
      <p:sp>
        <p:nvSpPr>
          <p:cNvPr id="6" name="Footer Placeholder 5">
            <a:extLst>
              <a:ext uri="{FF2B5EF4-FFF2-40B4-BE49-F238E27FC236}">
                <a16:creationId xmlns:a16="http://schemas.microsoft.com/office/drawing/2014/main" id="{4616F526-3C34-A85A-B9DB-AF227535BF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982353-5B7D-36BA-C286-30B0134F2D9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04976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1E1E7-DB06-162C-1FB1-7D8E18926B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2BD64D-0BB1-2478-B951-99FBEC8BA4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511006-134D-F998-4D76-86687AD8E4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DF03C1-0BDA-F3D9-7B4F-BEF838CBCA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805475-4518-BB26-5682-F17B0B84A4C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EDECD55-1C83-BD5E-A389-7FDF2809A1EF}"/>
              </a:ext>
            </a:extLst>
          </p:cNvPr>
          <p:cNvSpPr>
            <a:spLocks noGrp="1"/>
          </p:cNvSpPr>
          <p:nvPr>
            <p:ph type="dt" sz="half" idx="10"/>
          </p:nvPr>
        </p:nvSpPr>
        <p:spPr/>
        <p:txBody>
          <a:bodyPr/>
          <a:lstStyle/>
          <a:p>
            <a:fld id="{28852172-E6C9-4B6C-929A-A9DE3837BBF1}" type="datetime1">
              <a:rPr lang="en-US" smtClean="0"/>
              <a:t>12/6/2023</a:t>
            </a:fld>
            <a:endParaRPr lang="en-US"/>
          </a:p>
        </p:txBody>
      </p:sp>
      <p:sp>
        <p:nvSpPr>
          <p:cNvPr id="8" name="Footer Placeholder 7">
            <a:extLst>
              <a:ext uri="{FF2B5EF4-FFF2-40B4-BE49-F238E27FC236}">
                <a16:creationId xmlns:a16="http://schemas.microsoft.com/office/drawing/2014/main" id="{3F9098A1-4E96-969F-274A-B5986A8D63D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6CC768-BE27-DCB9-EB52-D139E1C46FBE}"/>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82000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F9443-1BB1-FA1F-E5B6-AE9FE6DABD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5E8D00-E115-5A15-A19E-5BBA742D24A9}"/>
              </a:ext>
            </a:extLst>
          </p:cNvPr>
          <p:cNvSpPr>
            <a:spLocks noGrp="1"/>
          </p:cNvSpPr>
          <p:nvPr>
            <p:ph type="dt" sz="half" idx="10"/>
          </p:nvPr>
        </p:nvSpPr>
        <p:spPr/>
        <p:txBody>
          <a:bodyPr/>
          <a:lstStyle/>
          <a:p>
            <a:fld id="{3AB41CFF-90C9-47B3-9DA1-F2BF8D839F7E}" type="datetime1">
              <a:rPr lang="en-US" smtClean="0"/>
              <a:t>12/6/2023</a:t>
            </a:fld>
            <a:endParaRPr lang="en-US"/>
          </a:p>
        </p:txBody>
      </p:sp>
      <p:sp>
        <p:nvSpPr>
          <p:cNvPr id="4" name="Footer Placeholder 3">
            <a:extLst>
              <a:ext uri="{FF2B5EF4-FFF2-40B4-BE49-F238E27FC236}">
                <a16:creationId xmlns:a16="http://schemas.microsoft.com/office/drawing/2014/main" id="{C5796813-60BB-BE64-474B-2207C59E536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33C8323-5910-7B74-5CF4-6316E6193B20}"/>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117159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1C30D8-FDA7-F9E4-D7FC-D5EC8DEB9680}"/>
              </a:ext>
            </a:extLst>
          </p:cNvPr>
          <p:cNvSpPr>
            <a:spLocks noGrp="1"/>
          </p:cNvSpPr>
          <p:nvPr>
            <p:ph type="dt" sz="half" idx="10"/>
          </p:nvPr>
        </p:nvSpPr>
        <p:spPr/>
        <p:txBody>
          <a:bodyPr/>
          <a:lstStyle/>
          <a:p>
            <a:fld id="{F06048FA-06AB-4884-A69B-986B96E68A24}" type="datetime1">
              <a:rPr lang="en-US" smtClean="0"/>
              <a:t>12/6/2023</a:t>
            </a:fld>
            <a:endParaRPr lang="en-US"/>
          </a:p>
        </p:txBody>
      </p:sp>
      <p:sp>
        <p:nvSpPr>
          <p:cNvPr id="3" name="Footer Placeholder 2">
            <a:extLst>
              <a:ext uri="{FF2B5EF4-FFF2-40B4-BE49-F238E27FC236}">
                <a16:creationId xmlns:a16="http://schemas.microsoft.com/office/drawing/2014/main" id="{EA09B651-C857-A4A6-2975-ABE0F8EAE3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F853D58-74F7-2E50-B358-606391B8B94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16229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CD476-FACF-DC08-88B6-04279F991A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497902-A35F-0CE4-0B9A-39414298C5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2A35B2-4BC0-ECA8-CC96-7125A519AB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B824C6-6FC0-139A-F4F1-1C5018678952}"/>
              </a:ext>
            </a:extLst>
          </p:cNvPr>
          <p:cNvSpPr>
            <a:spLocks noGrp="1"/>
          </p:cNvSpPr>
          <p:nvPr>
            <p:ph type="dt" sz="half" idx="10"/>
          </p:nvPr>
        </p:nvSpPr>
        <p:spPr/>
        <p:txBody>
          <a:bodyPr/>
          <a:lstStyle/>
          <a:p>
            <a:fld id="{50DB7ABA-0172-4F9C-889D-567164F66BCD}" type="datetime1">
              <a:rPr lang="en-US" smtClean="0"/>
              <a:t>12/6/2023</a:t>
            </a:fld>
            <a:endParaRPr lang="en-US"/>
          </a:p>
        </p:txBody>
      </p:sp>
      <p:sp>
        <p:nvSpPr>
          <p:cNvPr id="6" name="Footer Placeholder 5">
            <a:extLst>
              <a:ext uri="{FF2B5EF4-FFF2-40B4-BE49-F238E27FC236}">
                <a16:creationId xmlns:a16="http://schemas.microsoft.com/office/drawing/2014/main" id="{A10B97BC-927D-4768-2CA1-0023E31C1C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6E2F31-64A7-5005-3AF0-15A3BD1B0A9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13178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90AE8-F68F-57B3-CC28-B7BB99FE37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00BFBA-3D12-CED0-48FB-EB3B75E57A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9EAC3FE-E77E-642A-A6EB-035614C3F7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3DC3C9-4246-5583-F3B6-42B11B9279C8}"/>
              </a:ext>
            </a:extLst>
          </p:cNvPr>
          <p:cNvSpPr>
            <a:spLocks noGrp="1"/>
          </p:cNvSpPr>
          <p:nvPr>
            <p:ph type="dt" sz="half" idx="10"/>
          </p:nvPr>
        </p:nvSpPr>
        <p:spPr/>
        <p:txBody>
          <a:bodyPr/>
          <a:lstStyle/>
          <a:p>
            <a:fld id="{78AC6A5B-8AE7-4A41-B5A7-9ADC6686DC18}" type="datetime1">
              <a:rPr lang="en-US" smtClean="0"/>
              <a:t>12/6/2023</a:t>
            </a:fld>
            <a:endParaRPr lang="en-US"/>
          </a:p>
        </p:txBody>
      </p:sp>
      <p:sp>
        <p:nvSpPr>
          <p:cNvPr id="6" name="Footer Placeholder 5">
            <a:extLst>
              <a:ext uri="{FF2B5EF4-FFF2-40B4-BE49-F238E27FC236}">
                <a16:creationId xmlns:a16="http://schemas.microsoft.com/office/drawing/2014/main" id="{CDD9E116-95AE-4A0A-1AD5-2DFFA116EB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5C1945-3323-A6A8-ED1D-5C9395DBA0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61379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42C1B6-E9FE-14C2-8A92-5CA0261C15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29ED5F3-E808-13DA-A085-2B275AD773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FAC9D2-B5CE-405B-BE3F-3063A5C4DB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E0CF6C-748E-4B7A-BC8B-3011EF78ED13}" type="datetime1">
              <a:rPr lang="en-US" smtClean="0"/>
              <a:pPr/>
              <a:t>12/6/2023</a:t>
            </a:fld>
            <a:endParaRPr lang="en-US" dirty="0"/>
          </a:p>
        </p:txBody>
      </p:sp>
      <p:sp>
        <p:nvSpPr>
          <p:cNvPr id="5" name="Footer Placeholder 4">
            <a:extLst>
              <a:ext uri="{FF2B5EF4-FFF2-40B4-BE49-F238E27FC236}">
                <a16:creationId xmlns:a16="http://schemas.microsoft.com/office/drawing/2014/main" id="{14BF0162-0D87-EC25-374D-975E9AFA6D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1644354-377B-B9C6-9E27-EC65539D9F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2557820504"/>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127.0.0.1:5000/predict/" TargetMode="Externa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alphaModFix amt="50000"/>
          </a:blip>
          <a:srcRect t="9998" b="2"/>
          <a:stretch/>
        </p:blipFill>
        <p:spPr>
          <a:xfrm>
            <a:off x="20" y="1"/>
            <a:ext cx="12191980" cy="6857999"/>
          </a:xfrm>
          <a:prstGeom prst="rect">
            <a:avLst/>
          </a:prstGeom>
        </p:spPr>
      </p:pic>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1524000" y="1122362"/>
            <a:ext cx="9144000" cy="2900518"/>
          </a:xfrm>
        </p:spPr>
        <p:txBody>
          <a:bodyPr>
            <a:normAutofit/>
          </a:bodyPr>
          <a:lstStyle/>
          <a:p>
            <a:r>
              <a:rPr lang="en-US" b="1" dirty="0">
                <a:solidFill>
                  <a:srgbClr val="FFFFFF"/>
                </a:solidFill>
                <a:latin typeface="Amasis MT Pro Black" panose="02040A04050005020304" pitchFamily="18" charset="0"/>
              </a:rPr>
              <a:t>LOAN APPROVAL PREDICTION SYSTEM</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1524000" y="4159404"/>
            <a:ext cx="9144000" cy="1098395"/>
          </a:xfrm>
        </p:spPr>
        <p:txBody>
          <a:bodyPr>
            <a:normAutofit/>
          </a:bodyPr>
          <a:lstStyle/>
          <a:p>
            <a:pPr>
              <a:spcAft>
                <a:spcPts val="600"/>
              </a:spcAft>
            </a:pPr>
            <a:endParaRPr lang="en-US">
              <a:solidFill>
                <a:srgbClr val="FFFFFF"/>
              </a:solidFill>
            </a:endParaRPr>
          </a:p>
        </p:txBody>
      </p:sp>
    </p:spTree>
    <p:extLst>
      <p:ext uri="{BB962C8B-B14F-4D97-AF65-F5344CB8AC3E}">
        <p14:creationId xmlns:p14="http://schemas.microsoft.com/office/powerpoint/2010/main" val="74557619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nodePh="1">
                                  <p:stCondLst>
                                    <p:cond delay="2000"/>
                                  </p:stCondLst>
                                  <p:endCondLst>
                                    <p:cond evt="begin" delay="0">
                                      <p:tn val="8"/>
                                    </p:cond>
                                  </p:end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6B958DC-DB5F-344E-E586-938025B26CFF}"/>
              </a:ext>
            </a:extLst>
          </p:cNvPr>
          <p:cNvSpPr/>
          <p:nvPr/>
        </p:nvSpPr>
        <p:spPr>
          <a:xfrm>
            <a:off x="4174576" y="391284"/>
            <a:ext cx="3842848" cy="923330"/>
          </a:xfrm>
          <a:prstGeom prst="rect">
            <a:avLst/>
          </a:prstGeom>
          <a:noFill/>
        </p:spPr>
        <p:txBody>
          <a:bodyPr wrap="none" lIns="91440" tIns="45720" rIns="91440" bIns="45720">
            <a:spAutoFit/>
          </a:bodyPr>
          <a:lstStyle/>
          <a:p>
            <a:pPr algn="ct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EVALUATION</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cxnSp>
        <p:nvCxnSpPr>
          <p:cNvPr id="3" name="Straight Connector 2">
            <a:extLst>
              <a:ext uri="{FF2B5EF4-FFF2-40B4-BE49-F238E27FC236}">
                <a16:creationId xmlns:a16="http://schemas.microsoft.com/office/drawing/2014/main" id="{1BB5BBDA-544C-A4F9-EEFD-2E0D6BB8E70C}"/>
              </a:ext>
            </a:extLst>
          </p:cNvPr>
          <p:cNvCxnSpPr>
            <a:cxnSpLocks/>
          </p:cNvCxnSpPr>
          <p:nvPr/>
        </p:nvCxnSpPr>
        <p:spPr>
          <a:xfrm>
            <a:off x="914401" y="1396181"/>
            <a:ext cx="10156723"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55D211A-2A87-6253-3FF8-07E912164826}"/>
              </a:ext>
            </a:extLst>
          </p:cNvPr>
          <p:cNvSpPr txBox="1"/>
          <p:nvPr/>
        </p:nvSpPr>
        <p:spPr>
          <a:xfrm>
            <a:off x="845574" y="1681767"/>
            <a:ext cx="10225550" cy="5262979"/>
          </a:xfrm>
          <a:prstGeom prst="rect">
            <a:avLst/>
          </a:prstGeom>
          <a:noFill/>
        </p:spPr>
        <p:txBody>
          <a:bodyPr wrap="square">
            <a:spAutoFit/>
          </a:bodyPr>
          <a:lstStyle/>
          <a:p>
            <a:pPr marL="342900" indent="-342900">
              <a:buFont typeface="Wingdings" panose="05000000000000000000" pitchFamily="2" charset="2"/>
              <a:buChar char="Ø"/>
            </a:pPr>
            <a:r>
              <a:rPr lang="en-US" sz="2400" b="0" i="0" dirty="0">
                <a:solidFill>
                  <a:schemeClr val="accent1">
                    <a:lumMod val="75000"/>
                  </a:schemeClr>
                </a:solidFill>
                <a:effectLst/>
                <a:latin typeface="Söhne"/>
              </a:rPr>
              <a:t>Evaluating a loan prediction approval system involves assessing the performance of the model(s) built for predicting loan approvals or denials. </a:t>
            </a:r>
          </a:p>
          <a:p>
            <a:endParaRPr lang="en-US" sz="2400" dirty="0">
              <a:solidFill>
                <a:schemeClr val="accent1">
                  <a:lumMod val="75000"/>
                </a:schemeClr>
              </a:solidFill>
              <a:latin typeface="Söhne"/>
            </a:endParaRPr>
          </a:p>
          <a:p>
            <a:pPr marL="342900" indent="-342900">
              <a:buFont typeface="Wingdings" panose="05000000000000000000" pitchFamily="2" charset="2"/>
              <a:buChar char="Ø"/>
            </a:pPr>
            <a:r>
              <a:rPr lang="en-US" sz="2400" b="0" dirty="0">
                <a:solidFill>
                  <a:schemeClr val="accent1">
                    <a:lumMod val="75000"/>
                  </a:schemeClr>
                </a:solidFill>
                <a:effectLst/>
                <a:latin typeface="Segoe UI" panose="020B0502040204020203" pitchFamily="34" charset="0"/>
                <a:ea typeface="Times New Roman" panose="02020603050405020304" pitchFamily="18" charset="0"/>
                <a:cs typeface="Times New Roman" panose="02020603050405020304" pitchFamily="18" charset="0"/>
              </a:rPr>
              <a:t>We evaluate the performance of our approach using a real-world dataset and compare the results to those obtained using traditional methods. </a:t>
            </a:r>
          </a:p>
          <a:p>
            <a:pPr marL="342900" indent="-342900">
              <a:buFont typeface="Wingdings" panose="05000000000000000000" pitchFamily="2" charset="2"/>
              <a:buChar char="Ø"/>
            </a:pPr>
            <a:endParaRPr lang="en-US" sz="2400" b="0" dirty="0">
              <a:solidFill>
                <a:schemeClr val="accent1">
                  <a:lumMod val="75000"/>
                </a:schemeClr>
              </a:solidFill>
              <a:effectLst/>
              <a:latin typeface="Segoe UI" panose="020B0502040204020203" pitchFamily="34" charset="0"/>
              <a:ea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b="0" dirty="0">
                <a:solidFill>
                  <a:schemeClr val="accent1">
                    <a:lumMod val="75000"/>
                  </a:schemeClr>
                </a:solidFill>
                <a:effectLst/>
                <a:latin typeface="Segoe UI" panose="020B0502040204020203" pitchFamily="34" charset="0"/>
                <a:ea typeface="Times New Roman" panose="02020603050405020304" pitchFamily="18" charset="0"/>
                <a:cs typeface="Times New Roman" panose="02020603050405020304" pitchFamily="18" charset="0"/>
              </a:rPr>
              <a:t>Our experiments show that our approach can achieve significantly higher accuracy in predicting loan approvals compared to traditional methods.</a:t>
            </a:r>
          </a:p>
          <a:p>
            <a:r>
              <a:rPr lang="en-US" sz="2400" b="0" dirty="0">
                <a:solidFill>
                  <a:schemeClr val="accent1">
                    <a:lumMod val="75000"/>
                  </a:schemeClr>
                </a:solidFill>
                <a:effectLst/>
                <a:latin typeface="Segoe UI" panose="020B0502040204020203" pitchFamily="34" charset="0"/>
                <a:ea typeface="Times New Roman" panose="02020603050405020304" pitchFamily="18" charset="0"/>
                <a:cs typeface="Times New Roman" panose="02020603050405020304" pitchFamily="18" charset="0"/>
              </a:rPr>
              <a:t> </a:t>
            </a:r>
          </a:p>
          <a:p>
            <a:pPr marL="342900" indent="-342900">
              <a:buFont typeface="Wingdings" panose="05000000000000000000" pitchFamily="2" charset="2"/>
              <a:buChar char="Ø"/>
            </a:pPr>
            <a:r>
              <a:rPr lang="en-US" sz="2400" b="0" dirty="0">
                <a:solidFill>
                  <a:schemeClr val="accent1">
                    <a:lumMod val="75000"/>
                  </a:schemeClr>
                </a:solidFill>
                <a:effectLst/>
                <a:latin typeface="Segoe UI" panose="020B0502040204020203" pitchFamily="34" charset="0"/>
                <a:ea typeface="Times New Roman" panose="02020603050405020304" pitchFamily="18" charset="0"/>
                <a:cs typeface="Times New Roman" panose="02020603050405020304" pitchFamily="18" charset="0"/>
              </a:rPr>
              <a:t>We conclude by discussing the implications of our findings and potential directions for future work. </a:t>
            </a:r>
            <a:endParaRPr lang="en-IN" sz="2400" b="1" dirty="0">
              <a:solidFill>
                <a:schemeClr val="accent1">
                  <a:lumMod val="75000"/>
                </a:schemeClr>
              </a:solidFill>
              <a:effectLst/>
              <a:latin typeface="Calibri" panose="020F0502020204030204" pitchFamily="34" charset="0"/>
              <a:ea typeface="MS Mincho" panose="02020609040205080304" pitchFamily="49" charset="-128"/>
              <a:cs typeface="Times New Roman" panose="02020603050405020304" pitchFamily="18" charset="0"/>
            </a:endParaRPr>
          </a:p>
          <a:p>
            <a:endParaRPr lang="en-US" sz="2400" dirty="0">
              <a:solidFill>
                <a:schemeClr val="accent1">
                  <a:lumMod val="75000"/>
                </a:schemeClr>
              </a:solidFill>
            </a:endParaRPr>
          </a:p>
        </p:txBody>
      </p:sp>
    </p:spTree>
    <p:extLst>
      <p:ext uri="{BB962C8B-B14F-4D97-AF65-F5344CB8AC3E}">
        <p14:creationId xmlns:p14="http://schemas.microsoft.com/office/powerpoint/2010/main" val="3896276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FAE54E9-73DF-7AF4-DD5B-26B1773B7602}"/>
              </a:ext>
            </a:extLst>
          </p:cNvPr>
          <p:cNvSpPr/>
          <p:nvPr/>
        </p:nvSpPr>
        <p:spPr>
          <a:xfrm>
            <a:off x="4017001" y="224135"/>
            <a:ext cx="4157998" cy="923330"/>
          </a:xfrm>
          <a:prstGeom prst="rect">
            <a:avLst/>
          </a:prstGeom>
          <a:noFill/>
        </p:spPr>
        <p:txBody>
          <a:bodyPr wrap="none" lIns="91440" tIns="45720" rIns="91440" bIns="45720">
            <a:spAutoFit/>
          </a:bodyPr>
          <a:lstStyle/>
          <a:p>
            <a:pPr algn="ct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DEPLOYMENT</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cxnSp>
        <p:nvCxnSpPr>
          <p:cNvPr id="3" name="Straight Connector 2">
            <a:extLst>
              <a:ext uri="{FF2B5EF4-FFF2-40B4-BE49-F238E27FC236}">
                <a16:creationId xmlns:a16="http://schemas.microsoft.com/office/drawing/2014/main" id="{66CD1DFB-7A98-DAFF-0AA7-DEBBE2A657E5}"/>
              </a:ext>
            </a:extLst>
          </p:cNvPr>
          <p:cNvCxnSpPr>
            <a:cxnSpLocks/>
          </p:cNvCxnSpPr>
          <p:nvPr/>
        </p:nvCxnSpPr>
        <p:spPr>
          <a:xfrm>
            <a:off x="914400" y="1396181"/>
            <a:ext cx="10156723"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D6CE024-3A3B-44C9-E417-EFA0961FD654}"/>
              </a:ext>
            </a:extLst>
          </p:cNvPr>
          <p:cNvPicPr>
            <a:picLocks noChangeAspect="1"/>
          </p:cNvPicPr>
          <p:nvPr/>
        </p:nvPicPr>
        <p:blipFill>
          <a:blip r:embed="rId2"/>
          <a:stretch>
            <a:fillRect/>
          </a:stretch>
        </p:blipFill>
        <p:spPr>
          <a:xfrm>
            <a:off x="914400" y="1613647"/>
            <a:ext cx="6058432" cy="4950830"/>
          </a:xfrm>
          <a:prstGeom prst="rect">
            <a:avLst/>
          </a:prstGeom>
        </p:spPr>
      </p:pic>
      <p:sp>
        <p:nvSpPr>
          <p:cNvPr id="5" name="TextBox 4">
            <a:extLst>
              <a:ext uri="{FF2B5EF4-FFF2-40B4-BE49-F238E27FC236}">
                <a16:creationId xmlns:a16="http://schemas.microsoft.com/office/drawing/2014/main" id="{7347F8D7-97E0-AD89-164F-DFDBA5441E1E}"/>
              </a:ext>
            </a:extLst>
          </p:cNvPr>
          <p:cNvSpPr txBox="1"/>
          <p:nvPr/>
        </p:nvSpPr>
        <p:spPr>
          <a:xfrm>
            <a:off x="7073153" y="1613647"/>
            <a:ext cx="4347882" cy="4708981"/>
          </a:xfrm>
          <a:prstGeom prst="rect">
            <a:avLst/>
          </a:prstGeom>
          <a:noFill/>
        </p:spPr>
        <p:txBody>
          <a:bodyPr wrap="square" rtlCol="0">
            <a:spAutoFit/>
          </a:bodyPr>
          <a:lstStyle/>
          <a:p>
            <a:pPr marL="342900" indent="-342900">
              <a:buFont typeface="Wingdings" panose="05000000000000000000" pitchFamily="2" charset="2"/>
              <a:buChar char="Ø"/>
            </a:pPr>
            <a:r>
              <a:rPr lang="en-IN" sz="2400" dirty="0">
                <a:solidFill>
                  <a:schemeClr val="accent1">
                    <a:lumMod val="75000"/>
                  </a:schemeClr>
                </a:solidFill>
              </a:rPr>
              <a:t>Deployed the model on the web using flask.</a:t>
            </a:r>
          </a:p>
          <a:p>
            <a:pPr marL="342900" indent="-342900">
              <a:buFont typeface="Wingdings" panose="05000000000000000000" pitchFamily="2" charset="2"/>
              <a:buChar char="Ø"/>
            </a:pPr>
            <a:endParaRPr lang="en-IN" sz="2400" dirty="0">
              <a:solidFill>
                <a:schemeClr val="accent1">
                  <a:lumMod val="75000"/>
                </a:schemeClr>
              </a:solidFill>
            </a:endParaRPr>
          </a:p>
          <a:p>
            <a:pPr marL="342900" indent="-342900">
              <a:buFont typeface="Wingdings" panose="05000000000000000000" pitchFamily="2" charset="2"/>
              <a:buChar char="Ø"/>
            </a:pPr>
            <a:r>
              <a:rPr lang="en-IN" sz="2400" dirty="0">
                <a:solidFill>
                  <a:schemeClr val="accent1">
                    <a:lumMod val="75000"/>
                  </a:schemeClr>
                </a:solidFill>
              </a:rPr>
              <a:t>The model can be accessed via local host </a:t>
            </a:r>
            <a:r>
              <a:rPr lang="en-IN" sz="2400" dirty="0">
                <a:solidFill>
                  <a:schemeClr val="accent1">
                    <a:lumMod val="75000"/>
                  </a:schemeClr>
                </a:solidFill>
                <a:hlinkClick r:id="rId3">
                  <a:extLst>
                    <a:ext uri="{A12FA001-AC4F-418D-AE19-62706E023703}">
                      <ahyp:hlinkClr xmlns:ahyp="http://schemas.microsoft.com/office/drawing/2018/hyperlinkcolor" val="tx"/>
                    </a:ext>
                  </a:extLst>
                </a:hlinkClick>
              </a:rPr>
              <a:t>http://127.0.0.1:5000/predict/</a:t>
            </a:r>
            <a:endParaRPr lang="en-IN" sz="2400" dirty="0">
              <a:solidFill>
                <a:schemeClr val="accent1">
                  <a:lumMod val="75000"/>
                </a:schemeClr>
              </a:solidFill>
            </a:endParaRPr>
          </a:p>
          <a:p>
            <a:pPr marL="342900" indent="-342900">
              <a:buFont typeface="Wingdings" panose="05000000000000000000" pitchFamily="2" charset="2"/>
              <a:buChar char="Ø"/>
            </a:pPr>
            <a:endParaRPr lang="en-IN" sz="2400" dirty="0">
              <a:solidFill>
                <a:schemeClr val="accent1">
                  <a:lumMod val="75000"/>
                </a:schemeClr>
              </a:solidFill>
            </a:endParaRPr>
          </a:p>
          <a:p>
            <a:pPr marL="342900" indent="-342900">
              <a:buFont typeface="Wingdings" panose="05000000000000000000" pitchFamily="2" charset="2"/>
              <a:buChar char="Ø"/>
            </a:pPr>
            <a:r>
              <a:rPr lang="en-IN" sz="2400" dirty="0">
                <a:solidFill>
                  <a:schemeClr val="accent1">
                    <a:lumMod val="75000"/>
                  </a:schemeClr>
                </a:solidFill>
              </a:rPr>
              <a:t>Taken inputs for fields line Gender, Income, Credit score so on to get the answer for our business question</a:t>
            </a:r>
            <a:r>
              <a:rPr lang="en-IN" dirty="0">
                <a:solidFill>
                  <a:schemeClr val="accent1">
                    <a:lumMod val="75000"/>
                  </a:schemeClr>
                </a:solidFill>
              </a:rPr>
              <a:t>.</a:t>
            </a:r>
          </a:p>
          <a:p>
            <a:pPr marL="285750" indent="-285750">
              <a:buFont typeface="Arial" panose="020B0604020202020204" pitchFamily="34" charset="0"/>
              <a:buChar char="•"/>
            </a:pPr>
            <a:endParaRPr lang="en-IN" dirty="0"/>
          </a:p>
          <a:p>
            <a:endParaRPr lang="en-IN" dirty="0"/>
          </a:p>
        </p:txBody>
      </p:sp>
    </p:spTree>
    <p:extLst>
      <p:ext uri="{BB962C8B-B14F-4D97-AF65-F5344CB8AC3E}">
        <p14:creationId xmlns:p14="http://schemas.microsoft.com/office/powerpoint/2010/main" val="2228560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5C1FAD-5090-EAE0-3E9C-FC1F8F2B98AD}"/>
              </a:ext>
            </a:extLst>
          </p:cNvPr>
          <p:cNvSpPr/>
          <p:nvPr/>
        </p:nvSpPr>
        <p:spPr>
          <a:xfrm>
            <a:off x="4960786" y="391284"/>
            <a:ext cx="2270430" cy="923330"/>
          </a:xfrm>
          <a:prstGeom prst="rect">
            <a:avLst/>
          </a:prstGeom>
          <a:noFill/>
        </p:spPr>
        <p:txBody>
          <a:bodyPr wrap="none" lIns="91440" tIns="45720" rIns="91440" bIns="45720">
            <a:spAutoFit/>
          </a:bodyPr>
          <a:lstStyle/>
          <a:p>
            <a:pPr algn="ct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RESULT</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cxnSp>
        <p:nvCxnSpPr>
          <p:cNvPr id="3" name="Straight Connector 2">
            <a:extLst>
              <a:ext uri="{FF2B5EF4-FFF2-40B4-BE49-F238E27FC236}">
                <a16:creationId xmlns:a16="http://schemas.microsoft.com/office/drawing/2014/main" id="{175758BD-21EB-BF3E-AE46-2B53BE2252CC}"/>
              </a:ext>
            </a:extLst>
          </p:cNvPr>
          <p:cNvCxnSpPr>
            <a:cxnSpLocks/>
          </p:cNvCxnSpPr>
          <p:nvPr/>
        </p:nvCxnSpPr>
        <p:spPr>
          <a:xfrm>
            <a:off x="914401" y="1396181"/>
            <a:ext cx="10156723"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DCE6B74-31F4-E38A-6E03-BA7155CE87A2}"/>
              </a:ext>
            </a:extLst>
          </p:cNvPr>
          <p:cNvSpPr txBox="1"/>
          <p:nvPr/>
        </p:nvSpPr>
        <p:spPr>
          <a:xfrm>
            <a:off x="845574" y="1681767"/>
            <a:ext cx="10225550" cy="830997"/>
          </a:xfrm>
          <a:prstGeom prst="rect">
            <a:avLst/>
          </a:prstGeom>
          <a:noFill/>
        </p:spPr>
        <p:txBody>
          <a:bodyPr wrap="square">
            <a:spAutoFit/>
          </a:bodyPr>
          <a:lstStyle/>
          <a:p>
            <a:r>
              <a:rPr lang="en-US" sz="2400" dirty="0">
                <a:solidFill>
                  <a:schemeClr val="accent1">
                    <a:lumMod val="75000"/>
                  </a:schemeClr>
                </a:solidFill>
                <a:latin typeface="Söhne"/>
              </a:rPr>
              <a:t>Depending upon the credit score and income of the person outputs the loan approvals are calculated and the results are shown below.</a:t>
            </a:r>
            <a:endParaRPr lang="en-US" sz="2400" dirty="0">
              <a:solidFill>
                <a:schemeClr val="accent1">
                  <a:lumMod val="75000"/>
                </a:schemeClr>
              </a:solidFill>
            </a:endParaRPr>
          </a:p>
        </p:txBody>
      </p:sp>
      <p:pic>
        <p:nvPicPr>
          <p:cNvPr id="6" name="Picture 5">
            <a:extLst>
              <a:ext uri="{FF2B5EF4-FFF2-40B4-BE49-F238E27FC236}">
                <a16:creationId xmlns:a16="http://schemas.microsoft.com/office/drawing/2014/main" id="{B414C23D-750A-064A-C8C6-6BDE04A6A5CE}"/>
              </a:ext>
            </a:extLst>
          </p:cNvPr>
          <p:cNvPicPr>
            <a:picLocks noChangeAspect="1"/>
          </p:cNvPicPr>
          <p:nvPr/>
        </p:nvPicPr>
        <p:blipFill>
          <a:blip r:embed="rId2"/>
          <a:stretch>
            <a:fillRect/>
          </a:stretch>
        </p:blipFill>
        <p:spPr>
          <a:xfrm>
            <a:off x="914401" y="2976282"/>
            <a:ext cx="4589929" cy="3616946"/>
          </a:xfrm>
          <a:prstGeom prst="rect">
            <a:avLst/>
          </a:prstGeom>
        </p:spPr>
      </p:pic>
      <p:pic>
        <p:nvPicPr>
          <p:cNvPr id="8" name="Picture 7">
            <a:extLst>
              <a:ext uri="{FF2B5EF4-FFF2-40B4-BE49-F238E27FC236}">
                <a16:creationId xmlns:a16="http://schemas.microsoft.com/office/drawing/2014/main" id="{10C525D0-4316-C154-3680-4F2AA7FCDD57}"/>
              </a:ext>
            </a:extLst>
          </p:cNvPr>
          <p:cNvPicPr>
            <a:picLocks noChangeAspect="1"/>
          </p:cNvPicPr>
          <p:nvPr/>
        </p:nvPicPr>
        <p:blipFill>
          <a:blip r:embed="rId3"/>
          <a:stretch>
            <a:fillRect/>
          </a:stretch>
        </p:blipFill>
        <p:spPr>
          <a:xfrm>
            <a:off x="5992762" y="2798349"/>
            <a:ext cx="5096222" cy="3523055"/>
          </a:xfrm>
          <a:prstGeom prst="rect">
            <a:avLst/>
          </a:prstGeom>
        </p:spPr>
      </p:pic>
    </p:spTree>
    <p:extLst>
      <p:ext uri="{BB962C8B-B14F-4D97-AF65-F5344CB8AC3E}">
        <p14:creationId xmlns:p14="http://schemas.microsoft.com/office/powerpoint/2010/main" val="1750019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Thank You Clip Art, Vector Images &amp; Illustrations - iStock">
            <a:extLst>
              <a:ext uri="{FF2B5EF4-FFF2-40B4-BE49-F238E27FC236}">
                <a16:creationId xmlns:a16="http://schemas.microsoft.com/office/drawing/2014/main" id="{5A226127-11D2-0875-2024-CA5BBF11EE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4141" y="1447800"/>
            <a:ext cx="5004619"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7711070"/>
      </p:ext>
    </p:extLst>
  </p:cSld>
  <p:clrMapOvr>
    <a:masterClrMapping/>
  </p:clrMapOvr>
  <mc:AlternateContent xmlns:mc="http://schemas.openxmlformats.org/markup-compatibility/2006" xmlns:p14="http://schemas.microsoft.com/office/powerpoint/2010/main">
    <mc:Choice Requires="p14">
      <p:transition spd="slow" p14:dur="2000" advTm="966"/>
    </mc:Choice>
    <mc:Fallback xmlns="">
      <p:transition spd="slow" advTm="96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9" name="Google Shape;96;p18">
            <a:extLst>
              <a:ext uri="{FF2B5EF4-FFF2-40B4-BE49-F238E27FC236}">
                <a16:creationId xmlns:a16="http://schemas.microsoft.com/office/drawing/2014/main" id="{9D3BA894-4F86-D6B0-877D-21A1F3EA39A4}"/>
              </a:ext>
            </a:extLst>
          </p:cNvPr>
          <p:cNvSpPr/>
          <p:nvPr/>
        </p:nvSpPr>
        <p:spPr>
          <a:xfrm>
            <a:off x="338834" y="2082204"/>
            <a:ext cx="2398039" cy="2372335"/>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dirty="0">
              <a:solidFill>
                <a:schemeClr val="dk1"/>
              </a:solidFill>
              <a:latin typeface="Roboto"/>
              <a:ea typeface="Roboto"/>
              <a:cs typeface="Roboto"/>
              <a:sym typeface="Roboto"/>
            </a:endParaRPr>
          </a:p>
        </p:txBody>
      </p:sp>
      <p:sp>
        <p:nvSpPr>
          <p:cNvPr id="10" name="Google Shape;96;p18">
            <a:extLst>
              <a:ext uri="{FF2B5EF4-FFF2-40B4-BE49-F238E27FC236}">
                <a16:creationId xmlns:a16="http://schemas.microsoft.com/office/drawing/2014/main" id="{A7F4CF22-8E47-551A-8D35-74729E2C0131}"/>
              </a:ext>
            </a:extLst>
          </p:cNvPr>
          <p:cNvSpPr/>
          <p:nvPr/>
        </p:nvSpPr>
        <p:spPr>
          <a:xfrm>
            <a:off x="6120795" y="2082204"/>
            <a:ext cx="2398038" cy="2372335"/>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2400" dirty="0">
                <a:solidFill>
                  <a:schemeClr val="bg1"/>
                </a:solidFill>
                <a:latin typeface="Roboto"/>
                <a:ea typeface="Roboto"/>
                <a:cs typeface="Roboto"/>
                <a:sym typeface="Roboto"/>
              </a:rPr>
              <a:t>NITHISH KUMAR MAYAVAN</a:t>
            </a:r>
            <a:endParaRPr sz="2400" dirty="0">
              <a:solidFill>
                <a:schemeClr val="bg1"/>
              </a:solidFill>
              <a:latin typeface="Roboto"/>
              <a:ea typeface="Roboto"/>
              <a:cs typeface="Roboto"/>
              <a:sym typeface="Roboto"/>
            </a:endParaRPr>
          </a:p>
        </p:txBody>
      </p:sp>
      <p:sp>
        <p:nvSpPr>
          <p:cNvPr id="11" name="Google Shape;96;p18">
            <a:extLst>
              <a:ext uri="{FF2B5EF4-FFF2-40B4-BE49-F238E27FC236}">
                <a16:creationId xmlns:a16="http://schemas.microsoft.com/office/drawing/2014/main" id="{90BDF24A-9EC2-F613-F7C4-C2B0E946E756}"/>
              </a:ext>
            </a:extLst>
          </p:cNvPr>
          <p:cNvSpPr/>
          <p:nvPr/>
        </p:nvSpPr>
        <p:spPr>
          <a:xfrm>
            <a:off x="3229815" y="2082204"/>
            <a:ext cx="2398038" cy="2372335"/>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2400" dirty="0">
                <a:solidFill>
                  <a:schemeClr val="bg1"/>
                </a:solidFill>
                <a:latin typeface="Roboto"/>
                <a:ea typeface="Roboto"/>
                <a:cs typeface="Roboto"/>
                <a:sym typeface="Roboto"/>
              </a:rPr>
              <a:t>SHAIK ASIF ALI</a:t>
            </a:r>
          </a:p>
        </p:txBody>
      </p:sp>
      <p:sp>
        <p:nvSpPr>
          <p:cNvPr id="12" name="Google Shape;96;p18">
            <a:extLst>
              <a:ext uri="{FF2B5EF4-FFF2-40B4-BE49-F238E27FC236}">
                <a16:creationId xmlns:a16="http://schemas.microsoft.com/office/drawing/2014/main" id="{F7EEE138-C68B-5255-2801-68B205640AA1}"/>
              </a:ext>
            </a:extLst>
          </p:cNvPr>
          <p:cNvSpPr/>
          <p:nvPr/>
        </p:nvSpPr>
        <p:spPr>
          <a:xfrm>
            <a:off x="9011775" y="2082204"/>
            <a:ext cx="2398038" cy="2372335"/>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2400" dirty="0">
                <a:solidFill>
                  <a:schemeClr val="bg1"/>
                </a:solidFill>
                <a:latin typeface="Roboto"/>
                <a:ea typeface="Roboto"/>
                <a:cs typeface="Roboto"/>
                <a:sym typeface="Roboto"/>
              </a:rPr>
              <a:t>KEERTHI KAPPERA</a:t>
            </a:r>
          </a:p>
          <a:p>
            <a:pPr marL="0" marR="0" lvl="0" indent="0" algn="ctr" rtl="0">
              <a:spcBef>
                <a:spcPts val="0"/>
              </a:spcBef>
              <a:spcAft>
                <a:spcPts val="0"/>
              </a:spcAft>
              <a:buNone/>
            </a:pPr>
            <a:endParaRPr sz="2400" dirty="0">
              <a:solidFill>
                <a:schemeClr val="bg1"/>
              </a:solidFill>
              <a:latin typeface="Roboto"/>
              <a:ea typeface="Roboto"/>
              <a:cs typeface="Roboto"/>
              <a:sym typeface="Roboto"/>
            </a:endParaRPr>
          </a:p>
        </p:txBody>
      </p:sp>
      <p:sp>
        <p:nvSpPr>
          <p:cNvPr id="13" name="TextBox 12">
            <a:extLst>
              <a:ext uri="{FF2B5EF4-FFF2-40B4-BE49-F238E27FC236}">
                <a16:creationId xmlns:a16="http://schemas.microsoft.com/office/drawing/2014/main" id="{8EB7302A-9709-D3FF-FC84-0FFF1947F80C}"/>
              </a:ext>
            </a:extLst>
          </p:cNvPr>
          <p:cNvSpPr txBox="1"/>
          <p:nvPr/>
        </p:nvSpPr>
        <p:spPr>
          <a:xfrm>
            <a:off x="710792" y="1993713"/>
            <a:ext cx="1515035" cy="2308324"/>
          </a:xfrm>
          <a:prstGeom prst="rect">
            <a:avLst/>
          </a:prstGeom>
          <a:noFill/>
        </p:spPr>
        <p:txBody>
          <a:bodyPr wrap="square" rtlCol="0">
            <a:spAutoFit/>
          </a:bodyPr>
          <a:lstStyle/>
          <a:p>
            <a:pPr algn="ctr"/>
            <a:endParaRPr lang="en-US" sz="2400" dirty="0">
              <a:solidFill>
                <a:schemeClr val="bg1"/>
              </a:solidFill>
              <a:latin typeface="Roboto" panose="02000000000000000000" pitchFamily="2" charset="0"/>
              <a:ea typeface="Roboto" panose="02000000000000000000" pitchFamily="2" charset="0"/>
              <a:cs typeface="Roboto" panose="02000000000000000000" pitchFamily="2" charset="0"/>
            </a:endParaRPr>
          </a:p>
          <a:p>
            <a:pPr algn="ctr"/>
            <a:r>
              <a:rPr lang="en-US" sz="2400" dirty="0">
                <a:solidFill>
                  <a:schemeClr val="bg1"/>
                </a:solidFill>
                <a:latin typeface="Roboto" panose="02000000000000000000" pitchFamily="2" charset="0"/>
                <a:ea typeface="Roboto" panose="02000000000000000000" pitchFamily="2" charset="0"/>
                <a:cs typeface="Roboto" panose="02000000000000000000" pitchFamily="2" charset="0"/>
              </a:rPr>
              <a:t>DURGA</a:t>
            </a:r>
            <a:r>
              <a:rPr lang="en-US" sz="2400" dirty="0">
                <a:solidFill>
                  <a:schemeClr val="bg1"/>
                </a:solidFill>
              </a:rPr>
              <a:t> SYAMALA MAREEDU(TEAM LEAD)</a:t>
            </a:r>
          </a:p>
        </p:txBody>
      </p:sp>
      <p:sp>
        <p:nvSpPr>
          <p:cNvPr id="14" name="Rectangle 13">
            <a:extLst>
              <a:ext uri="{FF2B5EF4-FFF2-40B4-BE49-F238E27FC236}">
                <a16:creationId xmlns:a16="http://schemas.microsoft.com/office/drawing/2014/main" id="{955DA649-9692-300E-93B4-BC2C79247DDE}"/>
              </a:ext>
            </a:extLst>
          </p:cNvPr>
          <p:cNvSpPr/>
          <p:nvPr/>
        </p:nvSpPr>
        <p:spPr>
          <a:xfrm>
            <a:off x="3582715" y="273296"/>
            <a:ext cx="5026569" cy="923330"/>
          </a:xfrm>
          <a:prstGeom prst="rect">
            <a:avLst/>
          </a:prstGeom>
          <a:noFill/>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TEAM MEMBERS</a:t>
            </a:r>
          </a:p>
        </p:txBody>
      </p:sp>
      <p:cxnSp>
        <p:nvCxnSpPr>
          <p:cNvPr id="15" name="Straight Connector 14">
            <a:extLst>
              <a:ext uri="{FF2B5EF4-FFF2-40B4-BE49-F238E27FC236}">
                <a16:creationId xmlns:a16="http://schemas.microsoft.com/office/drawing/2014/main" id="{3DA7670E-88DD-D4FD-AE51-365327B97DAD}"/>
              </a:ext>
            </a:extLst>
          </p:cNvPr>
          <p:cNvCxnSpPr>
            <a:cxnSpLocks/>
          </p:cNvCxnSpPr>
          <p:nvPr/>
        </p:nvCxnSpPr>
        <p:spPr>
          <a:xfrm>
            <a:off x="914400" y="1396181"/>
            <a:ext cx="1015672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837733A1-BF95-C513-E376-B734AB7E8012}"/>
              </a:ext>
            </a:extLst>
          </p:cNvPr>
          <p:cNvSpPr/>
          <p:nvPr/>
        </p:nvSpPr>
        <p:spPr>
          <a:xfrm>
            <a:off x="338834" y="5110605"/>
            <a:ext cx="2398040" cy="65210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95000"/>
                    <a:lumOff val="5000"/>
                  </a:schemeClr>
                </a:solidFill>
              </a:rPr>
              <a:t>DATA ANALYSIS</a:t>
            </a:r>
          </a:p>
        </p:txBody>
      </p:sp>
      <p:sp>
        <p:nvSpPr>
          <p:cNvPr id="6" name="Rectangle 5">
            <a:extLst>
              <a:ext uri="{FF2B5EF4-FFF2-40B4-BE49-F238E27FC236}">
                <a16:creationId xmlns:a16="http://schemas.microsoft.com/office/drawing/2014/main" id="{8929743D-2FE4-8D51-CD45-AB66AC69688C}"/>
              </a:ext>
            </a:extLst>
          </p:cNvPr>
          <p:cNvSpPr/>
          <p:nvPr/>
        </p:nvSpPr>
        <p:spPr>
          <a:xfrm>
            <a:off x="9011771" y="5110605"/>
            <a:ext cx="2398038" cy="65210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95000"/>
                    <a:lumOff val="5000"/>
                  </a:schemeClr>
                </a:solidFill>
              </a:rPr>
              <a:t>DEPLOYMENT AND APPLICATION</a:t>
            </a:r>
          </a:p>
        </p:txBody>
      </p:sp>
      <p:sp>
        <p:nvSpPr>
          <p:cNvPr id="7" name="Rectangle 6">
            <a:extLst>
              <a:ext uri="{FF2B5EF4-FFF2-40B4-BE49-F238E27FC236}">
                <a16:creationId xmlns:a16="http://schemas.microsoft.com/office/drawing/2014/main" id="{B51818F5-E496-7345-A289-7615990CC554}"/>
              </a:ext>
            </a:extLst>
          </p:cNvPr>
          <p:cNvSpPr/>
          <p:nvPr/>
        </p:nvSpPr>
        <p:spPr>
          <a:xfrm>
            <a:off x="6120793" y="5110605"/>
            <a:ext cx="2398040" cy="65210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95000"/>
                    <a:lumOff val="5000"/>
                  </a:schemeClr>
                </a:solidFill>
              </a:rPr>
              <a:t>TRAINING AND TESTING</a:t>
            </a:r>
          </a:p>
        </p:txBody>
      </p:sp>
      <p:sp>
        <p:nvSpPr>
          <p:cNvPr id="8" name="Rectangle 7">
            <a:extLst>
              <a:ext uri="{FF2B5EF4-FFF2-40B4-BE49-F238E27FC236}">
                <a16:creationId xmlns:a16="http://schemas.microsoft.com/office/drawing/2014/main" id="{16177858-F25B-794B-9372-3C010BC9AE65}"/>
              </a:ext>
            </a:extLst>
          </p:cNvPr>
          <p:cNvSpPr/>
          <p:nvPr/>
        </p:nvSpPr>
        <p:spPr>
          <a:xfrm>
            <a:off x="3229815" y="5087614"/>
            <a:ext cx="2398040" cy="65210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95000"/>
                    <a:lumOff val="5000"/>
                  </a:schemeClr>
                </a:solidFill>
              </a:rPr>
              <a:t>DATA PREPROCESSING</a:t>
            </a:r>
          </a:p>
        </p:txBody>
      </p:sp>
    </p:spTree>
  </p:cSld>
  <p:clrMapOvr>
    <a:masterClrMapping/>
  </p:clrMapOvr>
  <mc:AlternateContent xmlns:mc="http://schemas.openxmlformats.org/markup-compatibility/2006" xmlns:p14="http://schemas.microsoft.com/office/powerpoint/2010/main">
    <mc:Choice Requires="p14">
      <p:transition spd="slow" p14:dur="2000" advTm="5373"/>
    </mc:Choice>
    <mc:Fallback xmlns="">
      <p:transition spd="slow" advTm="5373"/>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26C8DF-BC0D-7133-9B61-677E1B64B3AA}"/>
              </a:ext>
            </a:extLst>
          </p:cNvPr>
          <p:cNvSpPr/>
          <p:nvPr/>
        </p:nvSpPr>
        <p:spPr>
          <a:xfrm>
            <a:off x="245806" y="2551836"/>
            <a:ext cx="3720249" cy="1754326"/>
          </a:xfrm>
          <a:prstGeom prst="rect">
            <a:avLst/>
          </a:prstGeom>
          <a:noFill/>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PROJECT</a:t>
            </a:r>
          </a:p>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OBJECTIVES</a:t>
            </a:r>
          </a:p>
        </p:txBody>
      </p:sp>
      <p:cxnSp>
        <p:nvCxnSpPr>
          <p:cNvPr id="5" name="Straight Connector 4">
            <a:extLst>
              <a:ext uri="{FF2B5EF4-FFF2-40B4-BE49-F238E27FC236}">
                <a16:creationId xmlns:a16="http://schemas.microsoft.com/office/drawing/2014/main" id="{E621D5FD-51D3-984D-2BB0-D9595F4C5D48}"/>
              </a:ext>
            </a:extLst>
          </p:cNvPr>
          <p:cNvCxnSpPr>
            <a:cxnSpLocks/>
          </p:cNvCxnSpPr>
          <p:nvPr/>
        </p:nvCxnSpPr>
        <p:spPr>
          <a:xfrm>
            <a:off x="5053781" y="897193"/>
            <a:ext cx="0" cy="5063613"/>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55D9C87-F51A-6A7E-FB5F-2383F518ACE3}"/>
              </a:ext>
            </a:extLst>
          </p:cNvPr>
          <p:cNvSpPr txBox="1"/>
          <p:nvPr/>
        </p:nvSpPr>
        <p:spPr>
          <a:xfrm>
            <a:off x="5525729" y="1757772"/>
            <a:ext cx="6096000" cy="3767185"/>
          </a:xfrm>
          <a:prstGeom prst="rect">
            <a:avLst/>
          </a:prstGeom>
          <a:noFill/>
        </p:spPr>
        <p:txBody>
          <a:bodyPr wrap="square">
            <a:spAutoFit/>
          </a:bodyPr>
          <a:lstStyle/>
          <a:p>
            <a:pPr marL="342900" marR="0" lvl="0" indent="-342900" algn="just">
              <a:lnSpc>
                <a:spcPct val="115000"/>
              </a:lnSpc>
              <a:spcBef>
                <a:spcPts val="0"/>
              </a:spcBef>
              <a:spcAft>
                <a:spcPts val="0"/>
              </a:spcAft>
              <a:buSzPts val="1000"/>
              <a:buFont typeface="Wingdings" panose="05000000000000000000" pitchFamily="2" charset="2"/>
              <a:buChar char="Ø"/>
              <a:tabLst>
                <a:tab pos="457200" algn="l"/>
              </a:tabLst>
            </a:pPr>
            <a:r>
              <a:rPr lang="en-US" sz="2400" b="0" dirty="0">
                <a:solidFill>
                  <a:schemeClr val="accent1">
                    <a:lumMod val="75000"/>
                  </a:schemeClr>
                </a:solidFill>
                <a:effectLst/>
                <a:latin typeface="Segoe UI" panose="020B0502040204020203" pitchFamily="34" charset="0"/>
                <a:ea typeface="Times New Roman" panose="02020603050405020304" pitchFamily="18" charset="0"/>
                <a:cs typeface="Times New Roman" panose="02020603050405020304" pitchFamily="18" charset="0"/>
              </a:rPr>
              <a:t>The project aims to develop a predictive model that assesses the creditworthiness of loan applicants.</a:t>
            </a:r>
            <a:endParaRPr lang="en-US" sz="2400" b="1" dirty="0">
              <a:solidFill>
                <a:schemeClr val="accent1">
                  <a:lumMod val="75000"/>
                </a:schemeClr>
              </a:solidFill>
              <a:effectLst/>
              <a:latin typeface="Calibri" panose="020F0502020204030204" pitchFamily="34" charset="0"/>
              <a:ea typeface="MS Mincho" panose="02020609040205080304" pitchFamily="49" charset="-128"/>
              <a:cs typeface="Times New Roman" panose="02020603050405020304" pitchFamily="18" charset="0"/>
            </a:endParaRPr>
          </a:p>
          <a:p>
            <a:pPr marL="342900" marR="0" lvl="0" indent="-342900" algn="just">
              <a:lnSpc>
                <a:spcPct val="115000"/>
              </a:lnSpc>
              <a:spcBef>
                <a:spcPts val="0"/>
              </a:spcBef>
              <a:spcAft>
                <a:spcPts val="0"/>
              </a:spcAft>
              <a:buSzPts val="1000"/>
              <a:buFont typeface="Symbol" panose="05050102010706020507" pitchFamily="18" charset="2"/>
              <a:buChar char=""/>
              <a:tabLst>
                <a:tab pos="457200" algn="l"/>
              </a:tabLst>
            </a:pPr>
            <a:endParaRPr lang="en-US" sz="2400" b="0" dirty="0">
              <a:solidFill>
                <a:schemeClr val="accent1">
                  <a:lumMod val="75000"/>
                </a:schemeClr>
              </a:solidFill>
              <a:effectLst/>
              <a:latin typeface="Segoe UI" panose="020B0502040204020203" pitchFamily="34" charset="0"/>
              <a:ea typeface="Times New Roman" panose="02020603050405020304" pitchFamily="18" charset="0"/>
              <a:cs typeface="Times New Roman" panose="02020603050405020304" pitchFamily="18" charset="0"/>
            </a:endParaRPr>
          </a:p>
          <a:p>
            <a:pPr marL="342900" marR="0" lvl="0" indent="-342900" algn="just">
              <a:lnSpc>
                <a:spcPct val="115000"/>
              </a:lnSpc>
              <a:spcBef>
                <a:spcPts val="0"/>
              </a:spcBef>
              <a:spcAft>
                <a:spcPts val="0"/>
              </a:spcAft>
              <a:buSzPts val="1000"/>
              <a:buFont typeface="Wingdings" panose="05000000000000000000" pitchFamily="2" charset="2"/>
              <a:buChar char="Ø"/>
              <a:tabLst>
                <a:tab pos="457200" algn="l"/>
              </a:tabLst>
            </a:pPr>
            <a:r>
              <a:rPr lang="en-US" sz="2400" b="0" dirty="0">
                <a:solidFill>
                  <a:schemeClr val="accent1">
                    <a:lumMod val="75000"/>
                  </a:schemeClr>
                </a:solidFill>
                <a:effectLst/>
                <a:latin typeface="Segoe UI" panose="020B0502040204020203" pitchFamily="34" charset="0"/>
                <a:ea typeface="Times New Roman" panose="02020603050405020304" pitchFamily="18" charset="0"/>
                <a:cs typeface="Times New Roman" panose="02020603050405020304" pitchFamily="18" charset="0"/>
              </a:rPr>
              <a:t>The primary goal is to minimize the risk associated with loan approval by accurately predicting whether a borrower is likely to default on their loan.</a:t>
            </a:r>
            <a:endParaRPr lang="en-US" sz="2400" b="1" dirty="0">
              <a:solidFill>
                <a:schemeClr val="accent1">
                  <a:lumMod val="75000"/>
                </a:schemeClr>
              </a:solidFill>
              <a:effectLst/>
              <a:latin typeface="Calibri" panose="020F0502020204030204" pitchFamily="34" charset="0"/>
              <a:ea typeface="MS Mincho" panose="02020609040205080304" pitchFamily="49" charset="-128"/>
              <a:cs typeface="Times New Roman" panose="02020603050405020304" pitchFamily="18" charset="0"/>
            </a:endParaRPr>
          </a:p>
          <a:p>
            <a:pPr marL="342900" indent="-342900">
              <a:buFont typeface="Wingdings" panose="05000000000000000000" pitchFamily="2" charset="2"/>
              <a:buChar char="Ø"/>
            </a:pPr>
            <a:endParaRPr lang="en-US" dirty="0"/>
          </a:p>
        </p:txBody>
      </p:sp>
    </p:spTree>
    <p:extLst>
      <p:ext uri="{BB962C8B-B14F-4D97-AF65-F5344CB8AC3E}">
        <p14:creationId xmlns:p14="http://schemas.microsoft.com/office/powerpoint/2010/main" val="868446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AB92833-698A-5FE3-B4BE-45D7B9DDD01D}"/>
              </a:ext>
            </a:extLst>
          </p:cNvPr>
          <p:cNvSpPr/>
          <p:nvPr/>
        </p:nvSpPr>
        <p:spPr>
          <a:xfrm>
            <a:off x="273274" y="2583877"/>
            <a:ext cx="4172937" cy="923330"/>
          </a:xfrm>
          <a:prstGeom prst="rect">
            <a:avLst/>
          </a:prstGeom>
          <a:noFill/>
        </p:spPr>
        <p:txBody>
          <a:bodyPr wrap="none" lIns="91440" tIns="45720" rIns="91440" bIns="45720">
            <a:spAutoFit/>
          </a:bodyPr>
          <a:lstStyle/>
          <a:p>
            <a:pPr algn="ct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DATA SOURCE</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cxnSp>
        <p:nvCxnSpPr>
          <p:cNvPr id="5" name="Straight Connector 4">
            <a:extLst>
              <a:ext uri="{FF2B5EF4-FFF2-40B4-BE49-F238E27FC236}">
                <a16:creationId xmlns:a16="http://schemas.microsoft.com/office/drawing/2014/main" id="{143E30A1-9718-7C65-EDED-C3C04870777E}"/>
              </a:ext>
            </a:extLst>
          </p:cNvPr>
          <p:cNvCxnSpPr>
            <a:cxnSpLocks/>
          </p:cNvCxnSpPr>
          <p:nvPr/>
        </p:nvCxnSpPr>
        <p:spPr>
          <a:xfrm>
            <a:off x="5053781" y="897193"/>
            <a:ext cx="0" cy="5063613"/>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ED9AEBA-05EA-5FAC-F29E-7D67B9A17A37}"/>
              </a:ext>
            </a:extLst>
          </p:cNvPr>
          <p:cNvSpPr txBox="1"/>
          <p:nvPr/>
        </p:nvSpPr>
        <p:spPr>
          <a:xfrm>
            <a:off x="5545393" y="1429715"/>
            <a:ext cx="6027173" cy="4893647"/>
          </a:xfrm>
          <a:prstGeom prst="rect">
            <a:avLst/>
          </a:prstGeom>
          <a:noFill/>
        </p:spPr>
        <p:txBody>
          <a:bodyPr wrap="square" rtlCol="0">
            <a:spAutoFit/>
          </a:bodyPr>
          <a:lstStyle/>
          <a:p>
            <a:endParaRPr lang="en-US" sz="2400" dirty="0">
              <a:solidFill>
                <a:schemeClr val="accent1">
                  <a:lumMod val="75000"/>
                </a:schemeClr>
              </a:solidFill>
              <a:latin typeface="Söhne"/>
            </a:endParaRPr>
          </a:p>
          <a:p>
            <a:pPr marL="342900" indent="-342900">
              <a:buFont typeface="Wingdings" panose="05000000000000000000" pitchFamily="2" charset="2"/>
              <a:buChar char="Ø"/>
            </a:pPr>
            <a:r>
              <a:rPr lang="en-US" sz="2400" dirty="0">
                <a:solidFill>
                  <a:schemeClr val="accent1">
                    <a:lumMod val="75000"/>
                  </a:schemeClr>
                </a:solidFill>
                <a:latin typeface="Söhne"/>
              </a:rPr>
              <a:t>Dataset has been taken from Kaggle.</a:t>
            </a:r>
          </a:p>
          <a:p>
            <a:endParaRPr lang="en-US" sz="2400" dirty="0">
              <a:solidFill>
                <a:schemeClr val="accent1">
                  <a:lumMod val="75000"/>
                </a:schemeClr>
              </a:solidFill>
              <a:latin typeface="Söhne"/>
            </a:endParaRPr>
          </a:p>
          <a:p>
            <a:pPr marL="342900" lvl="0" indent="-342900" algn="l">
              <a:buFont typeface="Wingdings" panose="05000000000000000000" pitchFamily="2" charset="2"/>
              <a:buChar char="Ø"/>
            </a:pPr>
            <a:r>
              <a:rPr lang="en-US" sz="2400" dirty="0">
                <a:solidFill>
                  <a:schemeClr val="accent1">
                    <a:lumMod val="75000"/>
                  </a:schemeClr>
                </a:solidFill>
                <a:effectLst/>
              </a:rPr>
              <a:t>The training data is used to train the model and learn the patterns and relationships in the data.</a:t>
            </a:r>
            <a:endParaRPr lang="en-IN" sz="1800" dirty="0">
              <a:solidFill>
                <a:schemeClr val="accent1">
                  <a:lumMod val="75000"/>
                </a:schemeClr>
              </a:solidFill>
              <a:effectLst/>
            </a:endParaRPr>
          </a:p>
          <a:p>
            <a:pPr marL="342900" lvl="0" indent="-342900" algn="l">
              <a:buFont typeface="Wingdings" panose="05000000000000000000" pitchFamily="2" charset="2"/>
              <a:buChar char="Ø"/>
            </a:pPr>
            <a:r>
              <a:rPr lang="en-US" sz="2400" dirty="0">
                <a:solidFill>
                  <a:schemeClr val="accent1">
                    <a:lumMod val="75000"/>
                  </a:schemeClr>
                </a:solidFill>
                <a:effectLst/>
              </a:rPr>
              <a:t>The testing data is used to evaluate the performance of the trained model on unseen data.</a:t>
            </a:r>
            <a:endParaRPr lang="en-IN" sz="1800" dirty="0">
              <a:solidFill>
                <a:schemeClr val="accent1">
                  <a:lumMod val="75000"/>
                </a:schemeClr>
              </a:solidFill>
              <a:effectLst/>
            </a:endParaRPr>
          </a:p>
          <a:p>
            <a:pPr marL="342900" lvl="0" indent="-342900" algn="l">
              <a:buFont typeface="Wingdings" panose="05000000000000000000" pitchFamily="2" charset="2"/>
              <a:buChar char="Ø"/>
            </a:pPr>
            <a:r>
              <a:rPr lang="en-US" sz="2400" dirty="0">
                <a:solidFill>
                  <a:schemeClr val="accent1">
                    <a:lumMod val="75000"/>
                  </a:schemeClr>
                </a:solidFill>
                <a:effectLst/>
              </a:rPr>
              <a:t>The accuracy of the model is measured on the testing data to ensure it generalizes well to new data</a:t>
            </a:r>
            <a:r>
              <a:rPr lang="en-US" sz="2400" dirty="0">
                <a:effectLst/>
              </a:rPr>
              <a: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sz="2400" dirty="0">
              <a:solidFill>
                <a:schemeClr val="accent1">
                  <a:lumMod val="75000"/>
                </a:schemeClr>
              </a:solidFill>
              <a:latin typeface="Söhne"/>
            </a:endParaRPr>
          </a:p>
        </p:txBody>
      </p:sp>
    </p:spTree>
    <p:extLst>
      <p:ext uri="{BB962C8B-B14F-4D97-AF65-F5344CB8AC3E}">
        <p14:creationId xmlns:p14="http://schemas.microsoft.com/office/powerpoint/2010/main" val="3643189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6CDCB52C-8397-64FE-6506-C8DCC59D2337}"/>
              </a:ext>
            </a:extLst>
          </p:cNvPr>
          <p:cNvCxnSpPr>
            <a:cxnSpLocks/>
          </p:cNvCxnSpPr>
          <p:nvPr/>
        </p:nvCxnSpPr>
        <p:spPr>
          <a:xfrm>
            <a:off x="5053781" y="897193"/>
            <a:ext cx="0" cy="5063613"/>
          </a:xfrm>
          <a:prstGeom prst="line">
            <a:avLst/>
          </a:prstGeom>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EE91E70-8812-CD93-2634-0DDAE5023C95}"/>
              </a:ext>
            </a:extLst>
          </p:cNvPr>
          <p:cNvSpPr/>
          <p:nvPr/>
        </p:nvSpPr>
        <p:spPr>
          <a:xfrm>
            <a:off x="235614" y="2210251"/>
            <a:ext cx="4602222" cy="1754326"/>
          </a:xfrm>
          <a:prstGeom prst="rect">
            <a:avLst/>
          </a:prstGeom>
          <a:noFill/>
        </p:spPr>
        <p:txBody>
          <a:bodyPr wrap="none" lIns="91440" tIns="45720" rIns="91440" bIns="45720">
            <a:spAutoFit/>
          </a:bodyPr>
          <a:lstStyle/>
          <a:p>
            <a:pPr algn="ct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OUR BUSINESS </a:t>
            </a:r>
          </a:p>
          <a:p>
            <a:pPr algn="ct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MODEL</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1030" name="Picture 6" descr="Hiring Business Analysts: Has Data Science Changed The Process?">
            <a:extLst>
              <a:ext uri="{FF2B5EF4-FFF2-40B4-BE49-F238E27FC236}">
                <a16:creationId xmlns:a16="http://schemas.microsoft.com/office/drawing/2014/main" id="{79E109C7-35FA-F095-8C42-354B242154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9481" y="618357"/>
            <a:ext cx="5210175" cy="5267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2065470"/>
      </p:ext>
    </p:extLst>
  </p:cSld>
  <p:clrMapOvr>
    <a:masterClrMapping/>
  </p:clrMapOvr>
  <mc:AlternateContent xmlns:mc="http://schemas.openxmlformats.org/markup-compatibility/2006" xmlns:p14="http://schemas.microsoft.com/office/powerpoint/2010/main">
    <mc:Choice Requires="p14">
      <p:transition spd="slow" p14:dur="2000" advTm="6088"/>
    </mc:Choice>
    <mc:Fallback xmlns="">
      <p:transition spd="slow" advTm="608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69F7C6-5FCC-15EE-AA8F-D08BCEB0CF9F}"/>
              </a:ext>
            </a:extLst>
          </p:cNvPr>
          <p:cNvSpPr txBox="1"/>
          <p:nvPr/>
        </p:nvSpPr>
        <p:spPr>
          <a:xfrm>
            <a:off x="-555813" y="2371944"/>
            <a:ext cx="6097384" cy="1498872"/>
          </a:xfrm>
          <a:prstGeom prst="rect">
            <a:avLst/>
          </a:prstGeom>
          <a:noFill/>
        </p:spPr>
        <p:txBody>
          <a:bodyPr wrap="square">
            <a:spAutoFit/>
          </a:bodyPr>
          <a:lstStyle/>
          <a:p>
            <a:pPr algn="ctr">
              <a:lnSpc>
                <a:spcPct val="90000"/>
              </a:lnSpc>
              <a:spcBef>
                <a:spcPct val="0"/>
              </a:spcBef>
              <a:spcAft>
                <a:spcPts val="600"/>
              </a:spcAft>
            </a:pPr>
            <a:r>
              <a:rPr lang="en-US" sz="48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j-lt"/>
                <a:ea typeface="+mj-ea"/>
                <a:cs typeface="+mj-cs"/>
              </a:rPr>
              <a:t>BUSINESS</a:t>
            </a:r>
          </a:p>
          <a:p>
            <a:pPr algn="ctr">
              <a:lnSpc>
                <a:spcPct val="90000"/>
              </a:lnSpc>
              <a:spcBef>
                <a:spcPct val="0"/>
              </a:spcBef>
              <a:spcAft>
                <a:spcPts val="600"/>
              </a:spcAft>
            </a:pPr>
            <a:r>
              <a:rPr lang="en-US" sz="48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j-lt"/>
                <a:ea typeface="+mj-ea"/>
                <a:cs typeface="+mj-cs"/>
              </a:rPr>
              <a:t>UNDERSTANDING</a:t>
            </a:r>
            <a:endParaRPr lang="en-US" sz="4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cxnSp>
        <p:nvCxnSpPr>
          <p:cNvPr id="4" name="Straight Connector 3">
            <a:extLst>
              <a:ext uri="{FF2B5EF4-FFF2-40B4-BE49-F238E27FC236}">
                <a16:creationId xmlns:a16="http://schemas.microsoft.com/office/drawing/2014/main" id="{818EF5B8-3ACE-B6C0-F9C0-0D9107DB5E01}"/>
              </a:ext>
            </a:extLst>
          </p:cNvPr>
          <p:cNvCxnSpPr>
            <a:cxnSpLocks/>
          </p:cNvCxnSpPr>
          <p:nvPr/>
        </p:nvCxnSpPr>
        <p:spPr>
          <a:xfrm>
            <a:off x="5053781" y="897193"/>
            <a:ext cx="0" cy="5063613"/>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D2106E0-CCF2-9431-6B7B-C18B53E379A0}"/>
              </a:ext>
            </a:extLst>
          </p:cNvPr>
          <p:cNvSpPr txBox="1"/>
          <p:nvPr/>
        </p:nvSpPr>
        <p:spPr>
          <a:xfrm>
            <a:off x="5541571" y="2144860"/>
            <a:ext cx="6376218" cy="4524315"/>
          </a:xfrm>
          <a:prstGeom prst="rect">
            <a:avLst/>
          </a:prstGeom>
          <a:noFill/>
        </p:spPr>
        <p:txBody>
          <a:bodyPr wrap="square">
            <a:spAutoFit/>
          </a:bodyPr>
          <a:lstStyle/>
          <a:p>
            <a:pPr marL="342900" indent="-342900" algn="l">
              <a:buFont typeface="Wingdings" panose="05000000000000000000" pitchFamily="2" charset="2"/>
              <a:buChar char="Ø"/>
            </a:pPr>
            <a:r>
              <a:rPr lang="en-US" sz="2200" b="0" i="0">
                <a:solidFill>
                  <a:schemeClr val="accent1">
                    <a:lumMod val="75000"/>
                  </a:schemeClr>
                </a:solidFill>
                <a:effectLst/>
                <a:latin typeface="Söhne"/>
              </a:rPr>
              <a:t>For instance, the bank aims to automate the initial screening process for loan applications to increase efficiency . Stakeholders include loan officers, credit analysts, and management involved in the loan approval process. The system must comply with fair lending practices and data privacy laws . </a:t>
            </a:r>
          </a:p>
          <a:p>
            <a:pPr marL="342900" indent="-342900" algn="l">
              <a:buFont typeface="Wingdings" panose="05000000000000000000" pitchFamily="2" charset="2"/>
              <a:buChar char="Ø"/>
            </a:pPr>
            <a:endParaRPr lang="en-US" sz="2200" b="0" i="0">
              <a:solidFill>
                <a:schemeClr val="accent1">
                  <a:lumMod val="75000"/>
                </a:schemeClr>
              </a:solidFill>
              <a:effectLst/>
              <a:latin typeface="Söhne"/>
            </a:endParaRPr>
          </a:p>
          <a:p>
            <a:pPr marL="342900" indent="-342900" algn="l">
              <a:buFont typeface="Wingdings" panose="05000000000000000000" pitchFamily="2" charset="2"/>
              <a:buChar char="Ø"/>
            </a:pPr>
            <a:r>
              <a:rPr lang="en-US" sz="2200" b="0" i="0">
                <a:solidFill>
                  <a:schemeClr val="accent1">
                    <a:lumMod val="75000"/>
                  </a:schemeClr>
                </a:solidFill>
                <a:effectLst/>
                <a:latin typeface="Söhne"/>
              </a:rPr>
              <a:t>The system needs credit scores of applicants and loan approval status as historical data . Risk of default is a primary concern, so the system should minimize approving loans to applicants likely to default.</a:t>
            </a:r>
          </a:p>
          <a:p>
            <a:pPr marL="342900" indent="-342900">
              <a:buFont typeface="Wingdings" panose="05000000000000000000" pitchFamily="2" charset="2"/>
              <a:buChar char="Ø"/>
            </a:pPr>
            <a:endParaRPr lang="en-US" sz="2400" dirty="0">
              <a:solidFill>
                <a:schemeClr val="accent1">
                  <a:lumMod val="75000"/>
                </a:schemeClr>
              </a:solidFill>
            </a:endParaRPr>
          </a:p>
        </p:txBody>
      </p:sp>
      <p:sp>
        <p:nvSpPr>
          <p:cNvPr id="8" name="TextBox 7">
            <a:extLst>
              <a:ext uri="{FF2B5EF4-FFF2-40B4-BE49-F238E27FC236}">
                <a16:creationId xmlns:a16="http://schemas.microsoft.com/office/drawing/2014/main" id="{CD73BD59-F207-2848-D99A-02535237793A}"/>
              </a:ext>
            </a:extLst>
          </p:cNvPr>
          <p:cNvSpPr txBox="1"/>
          <p:nvPr/>
        </p:nvSpPr>
        <p:spPr>
          <a:xfrm>
            <a:off x="5541571" y="273980"/>
            <a:ext cx="6376218" cy="1785104"/>
          </a:xfrm>
          <a:prstGeom prst="rect">
            <a:avLst/>
          </a:prstGeom>
          <a:noFill/>
        </p:spPr>
        <p:txBody>
          <a:bodyPr wrap="square">
            <a:spAutoFit/>
          </a:bodyPr>
          <a:lstStyle/>
          <a:p>
            <a:pPr marL="342900" indent="-342900">
              <a:buFont typeface="Wingdings" panose="05000000000000000000" pitchFamily="2" charset="2"/>
              <a:buChar char="Ø"/>
            </a:pPr>
            <a:r>
              <a:rPr lang="en-US" sz="2200" b="0" i="0">
                <a:solidFill>
                  <a:schemeClr val="accent1">
                    <a:lumMod val="75000"/>
                  </a:schemeClr>
                </a:solidFill>
                <a:effectLst/>
                <a:latin typeface="Söhne"/>
              </a:rPr>
              <a:t>Business understanding for a loan prediction approval system involves comprehending the objectives, requirements, and implications of implementing such a system in a financial institution.</a:t>
            </a:r>
            <a:endParaRPr lang="en-US" sz="2200" dirty="0">
              <a:solidFill>
                <a:schemeClr val="accent1">
                  <a:lumMod val="75000"/>
                </a:schemeClr>
              </a:solidFill>
            </a:endParaRPr>
          </a:p>
        </p:txBody>
      </p:sp>
    </p:spTree>
    <p:extLst>
      <p:ext uri="{BB962C8B-B14F-4D97-AF65-F5344CB8AC3E}">
        <p14:creationId xmlns:p14="http://schemas.microsoft.com/office/powerpoint/2010/main" val="69462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EE7CF2-1F01-7338-3A76-5A8A15D574BB}"/>
              </a:ext>
            </a:extLst>
          </p:cNvPr>
          <p:cNvSpPr/>
          <p:nvPr/>
        </p:nvSpPr>
        <p:spPr>
          <a:xfrm>
            <a:off x="2643131" y="233968"/>
            <a:ext cx="6905738" cy="923330"/>
          </a:xfrm>
          <a:prstGeom prst="rect">
            <a:avLst/>
          </a:prstGeom>
          <a:noFill/>
        </p:spPr>
        <p:txBody>
          <a:bodyPr wrap="none" lIns="91440" tIns="45720" rIns="91440" bIns="45720">
            <a:spAutoFit/>
          </a:bodyPr>
          <a:lstStyle/>
          <a:p>
            <a:pPr algn="ct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DATA UNDERSTANDING</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cxnSp>
        <p:nvCxnSpPr>
          <p:cNvPr id="3" name="Straight Connector 2">
            <a:extLst>
              <a:ext uri="{FF2B5EF4-FFF2-40B4-BE49-F238E27FC236}">
                <a16:creationId xmlns:a16="http://schemas.microsoft.com/office/drawing/2014/main" id="{C0C898A4-9EC9-5ABD-56C9-21223C92EF65}"/>
              </a:ext>
            </a:extLst>
          </p:cNvPr>
          <p:cNvCxnSpPr>
            <a:cxnSpLocks/>
          </p:cNvCxnSpPr>
          <p:nvPr/>
        </p:nvCxnSpPr>
        <p:spPr>
          <a:xfrm>
            <a:off x="914400" y="1396181"/>
            <a:ext cx="10156723"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D25A79E-10FD-3008-46CE-94FBC88AA6ED}"/>
              </a:ext>
            </a:extLst>
          </p:cNvPr>
          <p:cNvSpPr txBox="1"/>
          <p:nvPr/>
        </p:nvSpPr>
        <p:spPr>
          <a:xfrm>
            <a:off x="914399" y="1905506"/>
            <a:ext cx="10156723" cy="3416320"/>
          </a:xfrm>
          <a:prstGeom prst="rect">
            <a:avLst/>
          </a:prstGeom>
          <a:noFill/>
        </p:spPr>
        <p:txBody>
          <a:bodyPr wrap="square" rtlCol="0">
            <a:spAutoFit/>
          </a:bodyPr>
          <a:lstStyle/>
          <a:p>
            <a:pPr marL="342900" indent="-342900" algn="just">
              <a:buFont typeface="Wingdings" panose="05000000000000000000" pitchFamily="2" charset="2"/>
              <a:buChar char="Ø"/>
            </a:pPr>
            <a:r>
              <a:rPr lang="en-US" sz="2400">
                <a:solidFill>
                  <a:schemeClr val="accent1">
                    <a:lumMod val="75000"/>
                  </a:schemeClr>
                </a:solidFill>
                <a:effectLst/>
                <a:latin typeface="Segoe UI" panose="020B0502040204020203" pitchFamily="34" charset="0"/>
                <a:ea typeface="MS Mincho" panose="02020609040205080304" pitchFamily="49" charset="-128"/>
              </a:rPr>
              <a:t>The data understanding </a:t>
            </a:r>
            <a:r>
              <a:rPr lang="en-US" sz="2400">
                <a:solidFill>
                  <a:schemeClr val="accent1">
                    <a:lumMod val="75000"/>
                  </a:schemeClr>
                </a:solidFill>
                <a:latin typeface="Segoe UI" panose="020B0502040204020203" pitchFamily="34" charset="0"/>
                <a:ea typeface="MS Mincho" panose="02020609040205080304" pitchFamily="49" charset="-128"/>
              </a:rPr>
              <a:t>involves</a:t>
            </a:r>
            <a:r>
              <a:rPr lang="en-US" sz="2400">
                <a:solidFill>
                  <a:schemeClr val="accent1">
                    <a:lumMod val="75000"/>
                  </a:schemeClr>
                </a:solidFill>
                <a:effectLst/>
                <a:latin typeface="Segoe UI" panose="020B0502040204020203" pitchFamily="34" charset="0"/>
                <a:ea typeface="MS Mincho" panose="02020609040205080304" pitchFamily="49" charset="-128"/>
              </a:rPr>
              <a:t> the process of using statistical and machine learning algorithms to build a model that can accurately predict the outcome of a given problem. </a:t>
            </a:r>
          </a:p>
          <a:p>
            <a:pPr algn="just"/>
            <a:endParaRPr lang="en-US" sz="2400">
              <a:solidFill>
                <a:schemeClr val="accent1">
                  <a:lumMod val="75000"/>
                </a:schemeClr>
              </a:solidFill>
              <a:effectLst/>
              <a:latin typeface="Segoe UI" panose="020B0502040204020203" pitchFamily="34" charset="0"/>
              <a:ea typeface="MS Mincho" panose="02020609040205080304" pitchFamily="49" charset="-128"/>
            </a:endParaRPr>
          </a:p>
          <a:p>
            <a:pPr marL="342900" indent="-342900" algn="just">
              <a:buFont typeface="Wingdings" panose="05000000000000000000" pitchFamily="2" charset="2"/>
              <a:buChar char="Ø"/>
            </a:pPr>
            <a:r>
              <a:rPr lang="en-US" sz="2400">
                <a:solidFill>
                  <a:schemeClr val="accent1">
                    <a:lumMod val="75000"/>
                  </a:schemeClr>
                </a:solidFill>
                <a:effectLst/>
                <a:latin typeface="Segoe UI" panose="020B0502040204020203" pitchFamily="34" charset="0"/>
                <a:ea typeface="MS Mincho" panose="02020609040205080304" pitchFamily="49" charset="-128"/>
              </a:rPr>
              <a:t>In the case of house price prediction, data modeling involves using various algorithms and techniques to build a model that can predict the potential features influencing loan approval based on a range of factors such as Applicant Income, Education, Loan Amount, number and other relevant features.</a:t>
            </a:r>
            <a:endParaRPr lang="en-US" sz="2400" dirty="0">
              <a:solidFill>
                <a:schemeClr val="accent1">
                  <a:lumMod val="75000"/>
                </a:schemeClr>
              </a:solidFill>
              <a:latin typeface="Söhne"/>
            </a:endParaRPr>
          </a:p>
        </p:txBody>
      </p:sp>
    </p:spTree>
    <p:extLst>
      <p:ext uri="{BB962C8B-B14F-4D97-AF65-F5344CB8AC3E}">
        <p14:creationId xmlns:p14="http://schemas.microsoft.com/office/powerpoint/2010/main" val="1564491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99A070-BF3B-6C3B-C2C2-B409FC5A4CB0}"/>
              </a:ext>
            </a:extLst>
          </p:cNvPr>
          <p:cNvSpPr/>
          <p:nvPr/>
        </p:nvSpPr>
        <p:spPr>
          <a:xfrm>
            <a:off x="3155066" y="292961"/>
            <a:ext cx="5881868" cy="923330"/>
          </a:xfrm>
          <a:prstGeom prst="rect">
            <a:avLst/>
          </a:prstGeom>
          <a:noFill/>
        </p:spPr>
        <p:txBody>
          <a:bodyPr wrap="none" lIns="91440" tIns="45720" rIns="91440" bIns="45720">
            <a:spAutoFit/>
          </a:bodyPr>
          <a:lstStyle/>
          <a:p>
            <a:pPr algn="ct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DATA PREPARATION</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cxnSp>
        <p:nvCxnSpPr>
          <p:cNvPr id="3" name="Straight Connector 2">
            <a:extLst>
              <a:ext uri="{FF2B5EF4-FFF2-40B4-BE49-F238E27FC236}">
                <a16:creationId xmlns:a16="http://schemas.microsoft.com/office/drawing/2014/main" id="{574CC852-347A-EBB6-84B4-52D688F9273F}"/>
              </a:ext>
            </a:extLst>
          </p:cNvPr>
          <p:cNvCxnSpPr>
            <a:cxnSpLocks/>
          </p:cNvCxnSpPr>
          <p:nvPr/>
        </p:nvCxnSpPr>
        <p:spPr>
          <a:xfrm>
            <a:off x="914400" y="1396181"/>
            <a:ext cx="10156723"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71ECE92-CEBC-895F-DB3A-6F7A60A32E9B}"/>
              </a:ext>
            </a:extLst>
          </p:cNvPr>
          <p:cNvSpPr txBox="1"/>
          <p:nvPr/>
        </p:nvSpPr>
        <p:spPr>
          <a:xfrm>
            <a:off x="914400" y="1887794"/>
            <a:ext cx="9910917" cy="4431983"/>
          </a:xfrm>
          <a:prstGeom prst="rect">
            <a:avLst/>
          </a:prstGeom>
          <a:noFill/>
        </p:spPr>
        <p:txBody>
          <a:bodyPr wrap="square" rtlCol="0">
            <a:spAutoFit/>
          </a:bodyPr>
          <a:lstStyle/>
          <a:p>
            <a:pPr marL="285750" indent="-285750">
              <a:buFont typeface="Wingdings" panose="05000000000000000000" pitchFamily="2" charset="2"/>
              <a:buChar char="Ø"/>
            </a:pPr>
            <a:r>
              <a:rPr lang="en-US" sz="2400" b="0" i="0" dirty="0">
                <a:solidFill>
                  <a:schemeClr val="accent1">
                    <a:lumMod val="75000"/>
                  </a:schemeClr>
                </a:solidFill>
                <a:effectLst/>
                <a:latin typeface="Söhne"/>
              </a:rPr>
              <a:t>Data preparation is a crucial step in building a loan prediction approval system. It involves collecting, cleaning, preprocessing, and organizing the data to ensure it is suitable for training a machine learning model</a:t>
            </a:r>
            <a:r>
              <a:rPr lang="en-US" sz="2200" b="0" i="0" dirty="0">
                <a:solidFill>
                  <a:schemeClr val="accent1">
                    <a:lumMod val="75000"/>
                  </a:schemeClr>
                </a:solidFill>
                <a:effectLst/>
                <a:latin typeface="Söhne"/>
              </a:rPr>
              <a:t>.</a:t>
            </a:r>
          </a:p>
          <a:p>
            <a:pPr marL="285750" indent="-285750">
              <a:buFont typeface="Wingdings" panose="05000000000000000000" pitchFamily="2" charset="2"/>
              <a:buChar char="Ø"/>
            </a:pPr>
            <a:endParaRPr lang="en-US" sz="2200" dirty="0">
              <a:solidFill>
                <a:schemeClr val="accent1">
                  <a:lumMod val="75000"/>
                </a:schemeClr>
              </a:solidFill>
              <a:latin typeface="Söhne"/>
            </a:endParaRPr>
          </a:p>
          <a:p>
            <a:pPr marL="285750" indent="-285750">
              <a:buFont typeface="Wingdings" panose="05000000000000000000" pitchFamily="2" charset="2"/>
              <a:buChar char="Ø"/>
            </a:pPr>
            <a:r>
              <a:rPr lang="en-US" sz="2400" b="0" i="0" dirty="0">
                <a:solidFill>
                  <a:schemeClr val="accent1">
                    <a:lumMod val="75000"/>
                  </a:schemeClr>
                </a:solidFill>
                <a:effectLst/>
                <a:latin typeface="Söhne"/>
              </a:rPr>
              <a:t>Data preparation using Python and pandas. It includes loading data, cleaning, feature engineering, handling categorical data, scaling numerical features, and splitting the data into training and testing sets using scikit-learn. Remember, actual data preparation steps can vary based on the specific requirements of the loan prediction system and the nature of the dataset available.</a:t>
            </a:r>
          </a:p>
          <a:p>
            <a:pPr marL="285750" indent="-285750">
              <a:buFont typeface="Wingdings" panose="05000000000000000000" pitchFamily="2" charset="2"/>
              <a:buChar char="Ø"/>
            </a:pPr>
            <a:endParaRPr lang="en-US" sz="2200" dirty="0">
              <a:solidFill>
                <a:schemeClr val="accent1">
                  <a:lumMod val="75000"/>
                </a:schemeClr>
              </a:solidFill>
              <a:latin typeface="Söhne"/>
            </a:endParaRPr>
          </a:p>
          <a:p>
            <a:pPr marL="285750" indent="-285750">
              <a:buFont typeface="Wingdings" panose="05000000000000000000" pitchFamily="2" charset="2"/>
              <a:buChar char="Ø"/>
            </a:pPr>
            <a:endParaRPr lang="en-US" sz="2200" dirty="0">
              <a:solidFill>
                <a:schemeClr val="accent1">
                  <a:lumMod val="75000"/>
                </a:schemeClr>
              </a:solidFill>
            </a:endParaRPr>
          </a:p>
        </p:txBody>
      </p:sp>
    </p:spTree>
    <p:extLst>
      <p:ext uri="{BB962C8B-B14F-4D97-AF65-F5344CB8AC3E}">
        <p14:creationId xmlns:p14="http://schemas.microsoft.com/office/powerpoint/2010/main" val="411076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D2B643-843B-86A7-A793-D330DD38CAA2}"/>
              </a:ext>
            </a:extLst>
          </p:cNvPr>
          <p:cNvSpPr/>
          <p:nvPr/>
        </p:nvSpPr>
        <p:spPr>
          <a:xfrm>
            <a:off x="4391847" y="155310"/>
            <a:ext cx="3408305" cy="923330"/>
          </a:xfrm>
          <a:prstGeom prst="rect">
            <a:avLst/>
          </a:prstGeom>
          <a:noFill/>
        </p:spPr>
        <p:txBody>
          <a:bodyPr wrap="none" lIns="91440" tIns="45720" rIns="91440" bIns="45720">
            <a:spAutoFit/>
          </a:bodyPr>
          <a:lstStyle/>
          <a:p>
            <a:pPr algn="ct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MODELING</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cxnSp>
        <p:nvCxnSpPr>
          <p:cNvPr id="3" name="Straight Connector 2">
            <a:extLst>
              <a:ext uri="{FF2B5EF4-FFF2-40B4-BE49-F238E27FC236}">
                <a16:creationId xmlns:a16="http://schemas.microsoft.com/office/drawing/2014/main" id="{0CE48688-E072-83B8-3599-3A0D5727AB94}"/>
              </a:ext>
            </a:extLst>
          </p:cNvPr>
          <p:cNvCxnSpPr>
            <a:cxnSpLocks/>
          </p:cNvCxnSpPr>
          <p:nvPr/>
        </p:nvCxnSpPr>
        <p:spPr>
          <a:xfrm>
            <a:off x="993057" y="1229033"/>
            <a:ext cx="10156723"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41B667B-C99B-36CA-ED38-10B1E32F57D9}"/>
              </a:ext>
            </a:extLst>
          </p:cNvPr>
          <p:cNvSpPr txBox="1"/>
          <p:nvPr/>
        </p:nvSpPr>
        <p:spPr>
          <a:xfrm>
            <a:off x="993057" y="1322557"/>
            <a:ext cx="10156723" cy="5024709"/>
          </a:xfrm>
          <a:prstGeom prst="rect">
            <a:avLst/>
          </a:prstGeom>
          <a:noFill/>
        </p:spPr>
        <p:txBody>
          <a:bodyPr wrap="square">
            <a:spAutoFit/>
          </a:bodyPr>
          <a:lstStyle/>
          <a:p>
            <a:pPr algn="just">
              <a:lnSpc>
                <a:spcPct val="115000"/>
              </a:lnSpc>
            </a:pPr>
            <a:r>
              <a:rPr lang="en-US" sz="2000" b="0" dirty="0">
                <a:solidFill>
                  <a:schemeClr val="accent1">
                    <a:lumMod val="75000"/>
                  </a:schemeClr>
                </a:solidFill>
                <a:effectLst/>
                <a:latin typeface="Segoe UI" panose="020B0502040204020203" pitchFamily="34" charset="0"/>
                <a:ea typeface="MS Mincho" panose="02020609040205080304" pitchFamily="49" charset="-128"/>
                <a:cs typeface="Times New Roman" panose="02020603050405020304" pitchFamily="18" charset="0"/>
              </a:rPr>
              <a:t>In this project we have used GuassianNB model (short for Guassian Naïve Bayes) Gaussian Naive Bayes is a probabilistic classification algorithm that is part of the broader Naive Bayes family. It is particularly useful for classification tasks, where the goal is to predict the class of an observation based on its features. The "Naive" in Naive Bayes refers to the assumption of independence between features, which simplifies the underlying probability calculations.</a:t>
            </a:r>
            <a:endParaRPr lang="en-US" sz="2000" b="1" dirty="0">
              <a:solidFill>
                <a:schemeClr val="accent1">
                  <a:lumMod val="75000"/>
                </a:schemeClr>
              </a:solidFill>
              <a:effectLst/>
              <a:latin typeface="Calibri" panose="020F0502020204030204" pitchFamily="34" charset="0"/>
              <a:ea typeface="MS Mincho" panose="02020609040205080304" pitchFamily="49" charset="-128"/>
              <a:cs typeface="Times New Roman" panose="02020603050405020304" pitchFamily="18" charset="0"/>
            </a:endParaRPr>
          </a:p>
          <a:p>
            <a:pPr marL="0" marR="0" algn="just">
              <a:lnSpc>
                <a:spcPct val="115000"/>
              </a:lnSpc>
              <a:spcBef>
                <a:spcPts val="0"/>
              </a:spcBef>
              <a:spcAft>
                <a:spcPts val="0"/>
              </a:spcAft>
            </a:pPr>
            <a:endParaRPr lang="en-US" sz="2000" b="0" dirty="0">
              <a:solidFill>
                <a:schemeClr val="accent1">
                  <a:lumMod val="75000"/>
                </a:schemeClr>
              </a:solidFill>
              <a:effectLst/>
              <a:latin typeface="Segoe UI" panose="020B0502040204020203" pitchFamily="34" charset="0"/>
              <a:ea typeface="MS Mincho" panose="02020609040205080304" pitchFamily="49" charset="-128"/>
              <a:cs typeface="Times New Roman" panose="02020603050405020304" pitchFamily="18" charset="0"/>
            </a:endParaRPr>
          </a:p>
          <a:p>
            <a:pPr marL="342900" marR="0" indent="-342900" algn="just">
              <a:lnSpc>
                <a:spcPct val="115000"/>
              </a:lnSpc>
              <a:spcBef>
                <a:spcPts val="0"/>
              </a:spcBef>
              <a:spcAft>
                <a:spcPts val="0"/>
              </a:spcAft>
              <a:buFont typeface="Wingdings" panose="05000000000000000000" pitchFamily="2" charset="2"/>
              <a:buChar char="Ø"/>
            </a:pPr>
            <a:r>
              <a:rPr lang="en-US" sz="2000" b="0" dirty="0">
                <a:solidFill>
                  <a:schemeClr val="accent1">
                    <a:lumMod val="75000"/>
                  </a:schemeClr>
                </a:solidFill>
                <a:effectLst/>
                <a:latin typeface="Segoe UI" panose="020B0502040204020203" pitchFamily="34" charset="0"/>
                <a:ea typeface="MS Mincho" panose="02020609040205080304" pitchFamily="49" charset="-128"/>
                <a:cs typeface="Times New Roman" panose="02020603050405020304" pitchFamily="18" charset="0"/>
              </a:rPr>
              <a:t>For Gaussian Naive Bayes, estimate the mean and standard deviation of each feature for each     class in the training set. These parameters will be used to model the Gaussian distribution.</a:t>
            </a:r>
            <a:endParaRPr lang="en-US" sz="2000" b="1" dirty="0">
              <a:solidFill>
                <a:schemeClr val="accent1">
                  <a:lumMod val="75000"/>
                </a:schemeClr>
              </a:solidFill>
              <a:effectLst/>
              <a:latin typeface="Calibri" panose="020F0502020204030204" pitchFamily="34" charset="0"/>
              <a:ea typeface="MS Mincho" panose="02020609040205080304" pitchFamily="49" charset="-128"/>
              <a:cs typeface="Times New Roman" panose="02020603050405020304" pitchFamily="18" charset="0"/>
            </a:endParaRPr>
          </a:p>
          <a:p>
            <a:pPr marL="0" marR="0" algn="just">
              <a:lnSpc>
                <a:spcPct val="115000"/>
              </a:lnSpc>
              <a:spcBef>
                <a:spcPts val="0"/>
              </a:spcBef>
              <a:spcAft>
                <a:spcPts val="0"/>
              </a:spcAft>
            </a:pPr>
            <a:endParaRPr lang="en-US" sz="2000" b="0" dirty="0">
              <a:solidFill>
                <a:schemeClr val="accent1">
                  <a:lumMod val="75000"/>
                </a:schemeClr>
              </a:solidFill>
              <a:effectLst/>
              <a:latin typeface="Segoe UI" panose="020B0502040204020203" pitchFamily="34" charset="0"/>
              <a:ea typeface="MS Mincho" panose="02020609040205080304" pitchFamily="49" charset="-128"/>
              <a:cs typeface="Times New Roman" panose="02020603050405020304" pitchFamily="18" charset="0"/>
            </a:endParaRPr>
          </a:p>
          <a:p>
            <a:pPr marL="342900" marR="0" indent="-342900" algn="just">
              <a:lnSpc>
                <a:spcPct val="115000"/>
              </a:lnSpc>
              <a:spcBef>
                <a:spcPts val="0"/>
              </a:spcBef>
              <a:spcAft>
                <a:spcPts val="0"/>
              </a:spcAft>
              <a:buFont typeface="Wingdings" panose="05000000000000000000" pitchFamily="2" charset="2"/>
              <a:buChar char="Ø"/>
            </a:pPr>
            <a:r>
              <a:rPr lang="en-US" sz="2000" b="0" dirty="0">
                <a:solidFill>
                  <a:schemeClr val="accent1">
                    <a:lumMod val="75000"/>
                  </a:schemeClr>
                </a:solidFill>
                <a:effectLst/>
                <a:latin typeface="Segoe UI" panose="020B0502040204020203" pitchFamily="34" charset="0"/>
                <a:ea typeface="MS Mincho" panose="02020609040205080304" pitchFamily="49" charset="-128"/>
                <a:cs typeface="Times New Roman" panose="02020603050405020304" pitchFamily="18" charset="0"/>
              </a:rPr>
              <a:t>GuassianNB uses several techniques to improve efficiency and reduce overfitting, such as classification-based algorithms for faster training. This makes it faster and more accurate than other classification methods.</a:t>
            </a:r>
            <a:endParaRPr lang="en-US" sz="2000" b="1" dirty="0">
              <a:solidFill>
                <a:schemeClr val="accent1">
                  <a:lumMod val="75000"/>
                </a:schemeClr>
              </a:solidFill>
              <a:effectLst/>
              <a:latin typeface="Calibri" panose="020F0502020204030204" pitchFamily="34" charset="0"/>
              <a:ea typeface="MS Mincho" panose="02020609040205080304" pitchFamily="49" charset="-128"/>
              <a:cs typeface="Times New Roman" panose="02020603050405020304" pitchFamily="18" charset="0"/>
            </a:endParaRPr>
          </a:p>
        </p:txBody>
      </p:sp>
    </p:spTree>
    <p:extLst>
      <p:ext uri="{BB962C8B-B14F-4D97-AF65-F5344CB8AC3E}">
        <p14:creationId xmlns:p14="http://schemas.microsoft.com/office/powerpoint/2010/main" val="28430827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2D08A2288D740478129C09738DF201E" ma:contentTypeVersion="4" ma:contentTypeDescription="Create a new document." ma:contentTypeScope="" ma:versionID="d79347cce88cd8da70001c5b60332d8c">
  <xsd:schema xmlns:xsd="http://www.w3.org/2001/XMLSchema" xmlns:xs="http://www.w3.org/2001/XMLSchema" xmlns:p="http://schemas.microsoft.com/office/2006/metadata/properties" xmlns:ns3="fe2e3ceb-d244-4c1b-9480-5fc6ccc62981" targetNamespace="http://schemas.microsoft.com/office/2006/metadata/properties" ma:root="true" ma:fieldsID="5ce71f43a0422da6e3d5ee8fd4d8efc6" ns3:_="">
    <xsd:import namespace="fe2e3ceb-d244-4c1b-9480-5fc6ccc62981"/>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2e3ceb-d244-4c1b-9480-5fc6ccc6298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B846C91-3A58-4140-9737-3BBA1EDBF1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2e3ceb-d244-4c1b-9480-5fc6ccc6298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FD9A38F-9A2C-42E5-9013-4C4B1FFCB4F6}">
  <ds:schemaRefs>
    <ds:schemaRef ds:uri="http://schemas.openxmlformats.org/package/2006/metadata/core-properties"/>
    <ds:schemaRef ds:uri="http://purl.org/dc/elements/1.1/"/>
    <ds:schemaRef ds:uri="fe2e3ceb-d244-4c1b-9480-5fc6ccc62981"/>
    <ds:schemaRef ds:uri="http://schemas.microsoft.com/office/2006/documentManagement/types"/>
    <ds:schemaRef ds:uri="http://purl.org/dc/dcmitype/"/>
    <ds:schemaRef ds:uri="http://www.w3.org/XML/1998/namespace"/>
    <ds:schemaRef ds:uri="http://schemas.microsoft.com/office/infopath/2007/PartnerControls"/>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8C45FB24-BEC6-4D44-888B-84AEBBA2DC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10771</TotalTime>
  <Words>741</Words>
  <Application>Microsoft Office PowerPoint</Application>
  <PresentationFormat>Widescreen</PresentationFormat>
  <Paragraphs>61</Paragraphs>
  <Slides>13</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Amasis MT Pro Black</vt:lpstr>
      <vt:lpstr>Arial</vt:lpstr>
      <vt:lpstr>Calibri</vt:lpstr>
      <vt:lpstr>Calibri Light</vt:lpstr>
      <vt:lpstr>Roboto</vt:lpstr>
      <vt:lpstr>Segoe UI</vt:lpstr>
      <vt:lpstr>Söhne</vt:lpstr>
      <vt:lpstr>Symbol</vt:lpstr>
      <vt:lpstr>Wingdings</vt:lpstr>
      <vt:lpstr>Office Theme</vt:lpstr>
      <vt:lpstr>LOAN APPROVAL PREDICTION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SUPPLY CHAIN ANALYSIS</dc:title>
  <dc:creator>Mareedu, Durga Syamala</dc:creator>
  <cp:lastModifiedBy>M Nithish Kumar</cp:lastModifiedBy>
  <cp:revision>8</cp:revision>
  <dcterms:created xsi:type="dcterms:W3CDTF">2023-10-10T18:47:12Z</dcterms:created>
  <dcterms:modified xsi:type="dcterms:W3CDTF">2023-12-07T02:13:43Z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0x01010032D08A2288D740478129C09738DF201E</vt:lpwstr>
  </property>
</Properties>
</file>